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7" r:id="rId2"/>
    <p:sldId id="277" r:id="rId3"/>
    <p:sldId id="268" r:id="rId4"/>
    <p:sldId id="276" r:id="rId5"/>
    <p:sldId id="271" r:id="rId6"/>
    <p:sldId id="273" r:id="rId7"/>
    <p:sldId id="274" r:id="rId8"/>
    <p:sldId id="275" r:id="rId9"/>
    <p:sldId id="278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82B5"/>
    <a:srgbClr val="8FBC8F"/>
    <a:srgbClr val="355E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Designformatvorlage 2 - Akz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unkle Formatvorlage 1 - Akz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9"/>
    <p:restoredTop sz="94408"/>
  </p:normalViewPr>
  <p:slideViewPr>
    <p:cSldViewPr snapToGrid="0" snapToObjects="1">
      <p:cViewPr varScale="1">
        <p:scale>
          <a:sx n="100" d="100"/>
          <a:sy n="100" d="100"/>
        </p:scale>
        <p:origin x="8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398ED-8C36-A34A-BFA4-9CBC1FAFB718}" type="datetimeFigureOut">
              <a:rPr lang="de-DE" smtClean="0"/>
              <a:t>03.12.20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B8A3D-7D0D-D44D-8BBD-DFFF7885AF5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0912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02285-4924-A34E-8C0F-9B159EC35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A8FE59-230C-6E4D-AD19-F1EBF5DD8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44D1FD-9E91-5E4E-9A55-D01D9420A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888E-F889-E740-B72C-1D62B4F183C0}" type="datetimeFigureOut">
              <a:rPr lang="de-DE" smtClean="0"/>
              <a:t>03.12.20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F6D976-21ED-C94A-B78A-6A547C18C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A57EC9-C28B-1942-8EC4-17810357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B53A4-E63D-6C43-92E5-3360318B74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928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B7B59-A8B6-1942-8311-6BC78071E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2F628C-76A4-004A-A434-F22D916ED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89ECA4-A79E-484F-9B36-B0A48CE69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888E-F889-E740-B72C-1D62B4F183C0}" type="datetimeFigureOut">
              <a:rPr lang="de-DE" smtClean="0"/>
              <a:t>03.12.20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3D7F7F-9A99-B940-9168-BD6C54815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444F5E-F7E6-724A-8C7F-10774660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B53A4-E63D-6C43-92E5-3360318B74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9193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4CB5B32-CECA-E045-85B1-8D51F0D8D5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344740-5B71-6543-84E5-2EEC9D81B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41F9DB-1378-A644-BCED-ACAA4910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888E-F889-E740-B72C-1D62B4F183C0}" type="datetimeFigureOut">
              <a:rPr lang="de-DE" smtClean="0"/>
              <a:t>03.12.20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329FC5-2D50-4643-9097-F3E206D19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AC76E4-F0D2-F34B-A633-4C2211E51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B53A4-E63D-6C43-92E5-3360318B74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8150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2234E5-E833-A744-926C-146CD95C6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42A923-FB85-9C43-9625-1A13D60B0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2B431D-C0C8-994F-A4FE-163B989F6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888E-F889-E740-B72C-1D62B4F183C0}" type="datetimeFigureOut">
              <a:rPr lang="de-DE" smtClean="0"/>
              <a:t>03.12.20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410EC6-EC16-0848-835E-6E5896C15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5FF25B-CB3A-D448-A1AF-637604363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B53A4-E63D-6C43-92E5-3360318B74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801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4B7125-3781-B34A-A9EC-000E91FE0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598F06-E5B4-364C-962F-0FDD6F9E5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7A02B1-ED13-9C44-ABE9-2DD7E463F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888E-F889-E740-B72C-1D62B4F183C0}" type="datetimeFigureOut">
              <a:rPr lang="de-DE" smtClean="0"/>
              <a:t>03.12.20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A2BDA6-6C73-9041-894F-929A2589C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B19FC6-22DD-7D40-AC48-333C2B2F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B53A4-E63D-6C43-92E5-3360318B74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311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FDAEBB-031A-6B43-A552-1E6CE844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888E56-D018-2344-A0DD-6020CE60A1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BD8B5EB-7BDE-4148-A403-C2144589D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9940C4-F912-6E47-BF82-2C1878B5D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888E-F889-E740-B72C-1D62B4F183C0}" type="datetimeFigureOut">
              <a:rPr lang="de-DE" smtClean="0"/>
              <a:t>03.12.20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46AEB5-407E-5C4D-80DC-06CE0B453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849240-001E-6945-8B61-A0F90EB8C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B53A4-E63D-6C43-92E5-3360318B74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1710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63A922-C783-FA4B-96C8-CC67FF890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766C7F-3FD1-A64C-B8AD-331F7FC2F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9DAD539-2DA9-4746-AC1B-424560C28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B03F760-5074-DE4E-B068-E844BAB89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9538737-EDDC-0A42-810E-7010503A87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FE6F927-D683-7C4C-BF8E-7ACD86BF4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888E-F889-E740-B72C-1D62B4F183C0}" type="datetimeFigureOut">
              <a:rPr lang="de-DE" smtClean="0"/>
              <a:t>03.12.20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170D66D-CB56-584B-BAF8-B386C943A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5D56ABE-ABD2-BF4B-98A7-8C9F20BF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B53A4-E63D-6C43-92E5-3360318B74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3256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61E713-98DA-F443-9B57-4ADD3ED3A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67C389-6FA2-0D45-A254-22247B8C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888E-F889-E740-B72C-1D62B4F183C0}" type="datetimeFigureOut">
              <a:rPr lang="de-DE" smtClean="0"/>
              <a:t>03.12.20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705558-F4F6-414B-80AF-17AE58C93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C2CC72-A4E8-6A44-9126-E10F0FA37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B53A4-E63D-6C43-92E5-3360318B74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429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8C113AE-2CAB-F447-A5B1-5FDA6453D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888E-F889-E740-B72C-1D62B4F183C0}" type="datetimeFigureOut">
              <a:rPr lang="de-DE" smtClean="0"/>
              <a:t>03.12.20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05FA913-028A-4844-A913-9FB712CB7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27694A-DB22-2040-A767-7E6422550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B53A4-E63D-6C43-92E5-3360318B74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2381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A906C3-0ADB-2749-9905-16F6B8020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6AB2F9-2114-DF4D-8C3D-9035F34A1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43B0D10-4715-6744-8920-D508C1D3D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A4804E-C563-D848-A97F-54DA714C4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888E-F889-E740-B72C-1D62B4F183C0}" type="datetimeFigureOut">
              <a:rPr lang="de-DE" smtClean="0"/>
              <a:t>03.12.20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A7671F-7A44-2B4D-92CC-3170CD1BE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36A9306-C9E9-6147-8117-C5BFE20F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B53A4-E63D-6C43-92E5-3360318B74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2865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ED295A-5D64-2746-B462-86D5F225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013A234-5903-7E4E-93C1-5AD8E98C6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18D63D7-44FE-024B-AAF9-F17C8502F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1F1F89-0A47-534A-9BA5-16BC88265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888E-F889-E740-B72C-1D62B4F183C0}" type="datetimeFigureOut">
              <a:rPr lang="de-DE" smtClean="0"/>
              <a:t>03.12.20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25978D0-790D-5F48-B738-61E16A263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5BDF0F-B0AE-0248-8ACF-8CC826841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B53A4-E63D-6C43-92E5-3360318B74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9558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08022A5-BA81-9341-8A6A-E610C13CB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425806-F399-D842-8431-28FE2B011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51A77B-5D87-1C4B-9DB8-E47590C545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E888E-F889-E740-B72C-1D62B4F183C0}" type="datetimeFigureOut">
              <a:rPr lang="de-DE" smtClean="0"/>
              <a:t>03.12.20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CB3675-E913-9D46-BC24-69A9C91394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1D5403-7C97-7A48-A2C0-45164BA81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B53A4-E63D-6C43-92E5-3360318B74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96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 descr="Loading...">
            <a:extLst>
              <a:ext uri="{FF2B5EF4-FFF2-40B4-BE49-F238E27FC236}">
                <a16:creationId xmlns:a16="http://schemas.microsoft.com/office/drawing/2014/main" id="{0A7A4F8C-3D28-424A-9ED7-AAE3B9A999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7938" y="19190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FF3C6B-51DB-7E4B-ACA8-76F5623F5B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654" t="-4352" r="-2402" b="66461"/>
          <a:stretch/>
        </p:blipFill>
        <p:spPr>
          <a:xfrm>
            <a:off x="405972" y="500009"/>
            <a:ext cx="5770605" cy="344775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AF30362-2F17-5042-9CBE-BC682445B588}"/>
              </a:ext>
            </a:extLst>
          </p:cNvPr>
          <p:cNvSpPr/>
          <p:nvPr/>
        </p:nvSpPr>
        <p:spPr>
          <a:xfrm>
            <a:off x="3960728" y="3041492"/>
            <a:ext cx="259492" cy="5684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A2A3FB1-B710-0D4C-B9CE-FECBC1FF4244}"/>
              </a:ext>
            </a:extLst>
          </p:cNvPr>
          <p:cNvSpPr/>
          <p:nvPr/>
        </p:nvSpPr>
        <p:spPr>
          <a:xfrm>
            <a:off x="7140533" y="79989"/>
            <a:ext cx="4815015" cy="36658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3F9AC869-DE25-0143-81DC-1C1BA5748F23}"/>
              </a:ext>
            </a:extLst>
          </p:cNvPr>
          <p:cNvCxnSpPr/>
          <p:nvPr/>
        </p:nvCxnSpPr>
        <p:spPr>
          <a:xfrm flipV="1">
            <a:off x="4220220" y="79989"/>
            <a:ext cx="2920313" cy="2961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6C76232-36CA-1942-A9CC-8AF5E52204F8}"/>
              </a:ext>
            </a:extLst>
          </p:cNvPr>
          <p:cNvCxnSpPr/>
          <p:nvPr/>
        </p:nvCxnSpPr>
        <p:spPr>
          <a:xfrm>
            <a:off x="4220220" y="3609903"/>
            <a:ext cx="2920313" cy="135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EE0F6E5F-8047-5E44-B754-86DCED272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030" y="128388"/>
            <a:ext cx="4642020" cy="3481515"/>
          </a:xfrm>
          <a:prstGeom prst="rect">
            <a:avLst/>
          </a:prstGeom>
        </p:spPr>
      </p:pic>
      <p:pic>
        <p:nvPicPr>
          <p:cNvPr id="14" name="Inhaltsplatzhalter 3">
            <a:extLst>
              <a:ext uri="{FF2B5EF4-FFF2-40B4-BE49-F238E27FC236}">
                <a16:creationId xmlns:a16="http://schemas.microsoft.com/office/drawing/2014/main" id="{93FD0A11-F491-8F4F-9DE1-730767207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637" y="4222779"/>
            <a:ext cx="1391180" cy="1043385"/>
          </a:xfrm>
          <a:prstGeom prst="rect">
            <a:avLst/>
          </a:prstGeom>
        </p:spPr>
      </p:pic>
      <p:pic>
        <p:nvPicPr>
          <p:cNvPr id="15" name="Inhaltsplatzhalter 3">
            <a:extLst>
              <a:ext uri="{FF2B5EF4-FFF2-40B4-BE49-F238E27FC236}">
                <a16:creationId xmlns:a16="http://schemas.microsoft.com/office/drawing/2014/main" id="{97039367-D3B4-B448-A29A-A2FBF43C2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227" y="5266163"/>
            <a:ext cx="1391180" cy="104338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B690EF4-4E7F-4E4B-909E-0AA7532B4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047" y="5266164"/>
            <a:ext cx="1391180" cy="1043385"/>
          </a:xfrm>
          <a:prstGeom prst="rect">
            <a:avLst/>
          </a:prstGeom>
        </p:spPr>
      </p:pic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6C015F77-9642-8246-B84F-31D158F41287}"/>
              </a:ext>
            </a:extLst>
          </p:cNvPr>
          <p:cNvSpPr/>
          <p:nvPr/>
        </p:nvSpPr>
        <p:spPr>
          <a:xfrm>
            <a:off x="4667261" y="5027381"/>
            <a:ext cx="766343" cy="47756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DA1DB9A-6B47-8843-B9B1-0807CE486103}"/>
              </a:ext>
            </a:extLst>
          </p:cNvPr>
          <p:cNvSpPr/>
          <p:nvPr/>
        </p:nvSpPr>
        <p:spPr>
          <a:xfrm>
            <a:off x="5912587" y="4564953"/>
            <a:ext cx="1500301" cy="14024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CNN</a:t>
            </a:r>
          </a:p>
        </p:txBody>
      </p:sp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49623FE4-4D44-1F4A-B9DE-DC1C2E1A6468}"/>
              </a:ext>
            </a:extLst>
          </p:cNvPr>
          <p:cNvSpPr/>
          <p:nvPr/>
        </p:nvSpPr>
        <p:spPr>
          <a:xfrm>
            <a:off x="7933563" y="5027381"/>
            <a:ext cx="766343" cy="47756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BBC79A4-0A37-0244-80BB-3D25B0F092D3}"/>
              </a:ext>
            </a:extLst>
          </p:cNvPr>
          <p:cNvSpPr txBox="1"/>
          <p:nvPr/>
        </p:nvSpPr>
        <p:spPr>
          <a:xfrm>
            <a:off x="8804068" y="4665996"/>
            <a:ext cx="2390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/>
              <a:t>Probability</a:t>
            </a:r>
            <a:r>
              <a:rPr lang="de-DE" sz="2400" b="1" dirty="0"/>
              <a:t> </a:t>
            </a:r>
            <a:r>
              <a:rPr lang="de-DE" sz="2400" b="1" dirty="0" err="1"/>
              <a:t>of</a:t>
            </a:r>
            <a:r>
              <a:rPr lang="de-DE" sz="2400" b="1" dirty="0"/>
              <a:t> </a:t>
            </a:r>
            <a:r>
              <a:rPr lang="de-DE" sz="2400" b="1" dirty="0" err="1"/>
              <a:t>ice</a:t>
            </a:r>
            <a:r>
              <a:rPr lang="de-DE" sz="2400" b="1" dirty="0"/>
              <a:t>-ring </a:t>
            </a:r>
            <a:r>
              <a:rPr lang="de-DE" sz="2400" b="1" dirty="0" err="1"/>
              <a:t>contamination</a:t>
            </a:r>
            <a:endParaRPr lang="de-DE" sz="2400" b="1" dirty="0"/>
          </a:p>
        </p:txBody>
      </p:sp>
      <p:sp>
        <p:nvSpPr>
          <p:cNvPr id="21" name="Pfeil nach rechts 20">
            <a:extLst>
              <a:ext uri="{FF2B5EF4-FFF2-40B4-BE49-F238E27FC236}">
                <a16:creationId xmlns:a16="http://schemas.microsoft.com/office/drawing/2014/main" id="{A07179F0-61AE-4C42-BA6E-3A6816261CBD}"/>
              </a:ext>
            </a:extLst>
          </p:cNvPr>
          <p:cNvSpPr/>
          <p:nvPr/>
        </p:nvSpPr>
        <p:spPr>
          <a:xfrm>
            <a:off x="757085" y="5027381"/>
            <a:ext cx="766343" cy="47756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0520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indow&#10;&#10;Description automatically generated">
            <a:extLst>
              <a:ext uri="{FF2B5EF4-FFF2-40B4-BE49-F238E27FC236}">
                <a16:creationId xmlns:a16="http://schemas.microsoft.com/office/drawing/2014/main" id="{95E4ADF4-CA89-C74D-AD7A-658C8B41F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38" b="66940"/>
          <a:stretch/>
        </p:blipFill>
        <p:spPr>
          <a:xfrm>
            <a:off x="643467" y="2153842"/>
            <a:ext cx="5291666" cy="2550316"/>
          </a:xfrm>
          <a:prstGeom prst="rect">
            <a:avLst/>
          </a:prstGeom>
        </p:spPr>
      </p:pic>
      <p:pic>
        <p:nvPicPr>
          <p:cNvPr id="2" name="Picture 1" descr="Chart, histogram&#10;&#10;Description automatically generated">
            <a:extLst>
              <a:ext uri="{FF2B5EF4-FFF2-40B4-BE49-F238E27FC236}">
                <a16:creationId xmlns:a16="http://schemas.microsoft.com/office/drawing/2014/main" id="{3C5105CA-BFEA-D242-99A2-EEC28BC24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44625"/>
            <a:ext cx="5291667" cy="396875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42104AF2-7B50-AB41-8C06-C2B49E728448}"/>
              </a:ext>
            </a:extLst>
          </p:cNvPr>
          <p:cNvSpPr/>
          <p:nvPr/>
        </p:nvSpPr>
        <p:spPr>
          <a:xfrm>
            <a:off x="4872038" y="4030790"/>
            <a:ext cx="400050" cy="428625"/>
          </a:xfrm>
          <a:prstGeom prst="frame">
            <a:avLst>
              <a:gd name="adj1" fmla="val 5643"/>
            </a:avLst>
          </a:prstGeom>
          <a:solidFill>
            <a:srgbClr val="355E8D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CC0800-E5F7-8449-BE66-214CA45F0C07}"/>
              </a:ext>
            </a:extLst>
          </p:cNvPr>
          <p:cNvCxnSpPr/>
          <p:nvPr/>
        </p:nvCxnSpPr>
        <p:spPr>
          <a:xfrm flipV="1">
            <a:off x="5272088" y="1600200"/>
            <a:ext cx="1613344" cy="2430590"/>
          </a:xfrm>
          <a:prstGeom prst="line">
            <a:avLst/>
          </a:prstGeom>
          <a:ln w="28575">
            <a:solidFill>
              <a:srgbClr val="355E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CC0382-FCA8-2341-A256-7B8375207788}"/>
              </a:ext>
            </a:extLst>
          </p:cNvPr>
          <p:cNvCxnSpPr>
            <a:cxnSpLocks/>
          </p:cNvCxnSpPr>
          <p:nvPr/>
        </p:nvCxnSpPr>
        <p:spPr>
          <a:xfrm>
            <a:off x="5272088" y="4459415"/>
            <a:ext cx="1647822" cy="624649"/>
          </a:xfrm>
          <a:prstGeom prst="line">
            <a:avLst/>
          </a:prstGeom>
          <a:ln w="28575">
            <a:solidFill>
              <a:srgbClr val="355E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808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AE55F05F-B3CB-1E4C-BB8D-BB4850C3D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29610"/>
              </p:ext>
            </p:extLst>
          </p:nvPr>
        </p:nvGraphicFramePr>
        <p:xfrm>
          <a:off x="1105336" y="3276597"/>
          <a:ext cx="9978280" cy="2710545"/>
        </p:xfrm>
        <a:graphic>
          <a:graphicData uri="http://schemas.openxmlformats.org/drawingml/2006/table">
            <a:tbl>
              <a:tblPr firstRow="1" firstCol="1">
                <a:tableStyleId>{F5AB1C69-6EDB-4FF4-983F-18BD219EF322}</a:tableStyleId>
              </a:tblPr>
              <a:tblGrid>
                <a:gridCol w="1717175">
                  <a:extLst>
                    <a:ext uri="{9D8B030D-6E8A-4147-A177-3AD203B41FA5}">
                      <a16:colId xmlns:a16="http://schemas.microsoft.com/office/drawing/2014/main" val="2876477844"/>
                    </a:ext>
                  </a:extLst>
                </a:gridCol>
                <a:gridCol w="964143">
                  <a:extLst>
                    <a:ext uri="{9D8B030D-6E8A-4147-A177-3AD203B41FA5}">
                      <a16:colId xmlns:a16="http://schemas.microsoft.com/office/drawing/2014/main" val="1622027134"/>
                    </a:ext>
                  </a:extLst>
                </a:gridCol>
                <a:gridCol w="1451334">
                  <a:extLst>
                    <a:ext uri="{9D8B030D-6E8A-4147-A177-3AD203B41FA5}">
                      <a16:colId xmlns:a16="http://schemas.microsoft.com/office/drawing/2014/main" val="251783495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14411812"/>
                    </a:ext>
                  </a:extLst>
                </a:gridCol>
                <a:gridCol w="1179022">
                  <a:extLst>
                    <a:ext uri="{9D8B030D-6E8A-4147-A177-3AD203B41FA5}">
                      <a16:colId xmlns:a16="http://schemas.microsoft.com/office/drawing/2014/main" val="3250364144"/>
                    </a:ext>
                  </a:extLst>
                </a:gridCol>
                <a:gridCol w="1208623">
                  <a:extLst>
                    <a:ext uri="{9D8B030D-6E8A-4147-A177-3AD203B41FA5}">
                      <a16:colId xmlns:a16="http://schemas.microsoft.com/office/drawing/2014/main" val="1769679217"/>
                    </a:ext>
                  </a:extLst>
                </a:gridCol>
                <a:gridCol w="1234740">
                  <a:extLst>
                    <a:ext uri="{9D8B030D-6E8A-4147-A177-3AD203B41FA5}">
                      <a16:colId xmlns:a16="http://schemas.microsoft.com/office/drawing/2014/main" val="1668799470"/>
                    </a:ext>
                  </a:extLst>
                </a:gridCol>
                <a:gridCol w="1004043">
                  <a:extLst>
                    <a:ext uri="{9D8B030D-6E8A-4147-A177-3AD203B41FA5}">
                      <a16:colId xmlns:a16="http://schemas.microsoft.com/office/drawing/2014/main" val="4101579827"/>
                    </a:ext>
                  </a:extLst>
                </a:gridCol>
              </a:tblGrid>
              <a:tr h="542109"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</a:rPr>
                        <a:t>Program</a:t>
                      </a:r>
                      <a:endParaRPr lang="de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</a:rPr>
                        <a:t>tp</a:t>
                      </a:r>
                      <a:endParaRPr lang="de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 dirty="0" err="1">
                          <a:effectLst/>
                        </a:rPr>
                        <a:t>tn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 dirty="0" err="1">
                          <a:effectLst/>
                        </a:rPr>
                        <a:t>fp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 dirty="0" err="1">
                          <a:effectLst/>
                        </a:rPr>
                        <a:t>fn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</a:rPr>
                        <a:t>Accuracy </a:t>
                      </a:r>
                      <a:endParaRPr lang="de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</a:rPr>
                        <a:t>Precision</a:t>
                      </a:r>
                      <a:endParaRPr lang="de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</a:rPr>
                        <a:t>Recall</a:t>
                      </a:r>
                      <a:endParaRPr lang="de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/>
                </a:tc>
                <a:extLst>
                  <a:ext uri="{0D108BD9-81ED-4DB2-BD59-A6C34878D82A}">
                    <a16:rowId xmlns:a16="http://schemas.microsoft.com/office/drawing/2014/main" val="522695724"/>
                  </a:ext>
                </a:extLst>
              </a:tr>
              <a:tr h="542109"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de-DE" sz="1600">
                          <a:effectLst/>
                        </a:rPr>
                        <a:t>phenix.xtriage</a:t>
                      </a:r>
                      <a:endParaRPr lang="de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</a:rPr>
                        <a:t>14/42</a:t>
                      </a:r>
                      <a:endParaRPr lang="de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</a:rPr>
                        <a:t>145/158</a:t>
                      </a:r>
                      <a:endParaRPr lang="de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</a:rPr>
                        <a:t>13</a:t>
                      </a:r>
                      <a:endParaRPr lang="de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</a:rPr>
                        <a:t>28</a:t>
                      </a:r>
                      <a:endParaRPr lang="de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</a:rPr>
                        <a:t>79.5 %</a:t>
                      </a:r>
                      <a:endParaRPr lang="de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</a:rPr>
                        <a:t>0.52</a:t>
                      </a:r>
                      <a:endParaRPr lang="de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</a:rPr>
                        <a:t>0.33</a:t>
                      </a:r>
                      <a:endParaRPr lang="de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/>
                </a:tc>
                <a:extLst>
                  <a:ext uri="{0D108BD9-81ED-4DB2-BD59-A6C34878D82A}">
                    <a16:rowId xmlns:a16="http://schemas.microsoft.com/office/drawing/2014/main" val="2297758866"/>
                  </a:ext>
                </a:extLst>
              </a:tr>
              <a:tr h="542109"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de-DE" sz="1600">
                          <a:effectLst/>
                        </a:rPr>
                        <a:t>CTRUNCATE</a:t>
                      </a:r>
                      <a:endParaRPr lang="de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 dirty="0">
                          <a:effectLst/>
                        </a:rPr>
                        <a:t>23/42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</a:rPr>
                        <a:t>88/158</a:t>
                      </a:r>
                      <a:endParaRPr lang="de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</a:rPr>
                        <a:t>70</a:t>
                      </a:r>
                      <a:endParaRPr lang="de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</a:rPr>
                        <a:t>19</a:t>
                      </a:r>
                      <a:endParaRPr lang="de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</a:rPr>
                        <a:t>55.5 %</a:t>
                      </a:r>
                      <a:endParaRPr lang="de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</a:rPr>
                        <a:t>0.25</a:t>
                      </a:r>
                      <a:endParaRPr lang="de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</a:rPr>
                        <a:t>0.55</a:t>
                      </a:r>
                      <a:endParaRPr lang="de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/>
                </a:tc>
                <a:extLst>
                  <a:ext uri="{0D108BD9-81ED-4DB2-BD59-A6C34878D82A}">
                    <a16:rowId xmlns:a16="http://schemas.microsoft.com/office/drawing/2014/main" val="856265275"/>
                  </a:ext>
                </a:extLst>
              </a:tr>
              <a:tr h="542109"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de-DE" sz="1600">
                          <a:effectLst/>
                        </a:rPr>
                        <a:t>Auspex</a:t>
                      </a:r>
                      <a:endParaRPr lang="de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</a:rPr>
                        <a:t>25/42</a:t>
                      </a:r>
                      <a:endParaRPr lang="de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</a:rPr>
                        <a:t>143/157</a:t>
                      </a:r>
                      <a:endParaRPr lang="de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</a:rPr>
                        <a:t>14</a:t>
                      </a:r>
                      <a:endParaRPr lang="de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 dirty="0">
                          <a:effectLst/>
                        </a:rPr>
                        <a:t>17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</a:rPr>
                        <a:t>84.5 %</a:t>
                      </a:r>
                      <a:endParaRPr lang="de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</a:rPr>
                        <a:t>0.64</a:t>
                      </a:r>
                      <a:endParaRPr lang="de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</a:rPr>
                        <a:t>0.60</a:t>
                      </a:r>
                      <a:endParaRPr lang="de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/>
                </a:tc>
                <a:extLst>
                  <a:ext uri="{0D108BD9-81ED-4DB2-BD59-A6C34878D82A}">
                    <a16:rowId xmlns:a16="http://schemas.microsoft.com/office/drawing/2014/main" val="2447746623"/>
                  </a:ext>
                </a:extLst>
              </a:tr>
              <a:tr h="542109"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de-DE" sz="1600" dirty="0">
                          <a:effectLst/>
                        </a:rPr>
                        <a:t>Helcaraxe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 dirty="0">
                          <a:effectLst/>
                        </a:rPr>
                        <a:t>37/42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 dirty="0">
                          <a:effectLst/>
                        </a:rPr>
                        <a:t>140/157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 dirty="0">
                          <a:effectLst/>
                        </a:rPr>
                        <a:t>17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 dirty="0">
                          <a:effectLst/>
                        </a:rPr>
                        <a:t>5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 dirty="0">
                          <a:effectLst/>
                        </a:rPr>
                        <a:t>89.5 %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 dirty="0">
                          <a:effectLst/>
                        </a:rPr>
                        <a:t>0.69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600" dirty="0">
                          <a:effectLst/>
                        </a:rPr>
                        <a:t>0.88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470" marR="8247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080426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0E23BC9A-6395-4945-8754-B963F32C3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34463"/>
              </p:ext>
            </p:extLst>
          </p:nvPr>
        </p:nvGraphicFramePr>
        <p:xfrm>
          <a:off x="3505200" y="671285"/>
          <a:ext cx="5457699" cy="2184400"/>
        </p:xfrm>
        <a:graphic>
          <a:graphicData uri="http://schemas.openxmlformats.org/drawingml/2006/table">
            <a:tbl>
              <a:tblPr firstRow="1" firstCol="1">
                <a:tableStyleId>{F5AB1C69-6EDB-4FF4-983F-18BD219EF322}</a:tableStyleId>
              </a:tblPr>
              <a:tblGrid>
                <a:gridCol w="2776446">
                  <a:extLst>
                    <a:ext uri="{9D8B030D-6E8A-4147-A177-3AD203B41FA5}">
                      <a16:colId xmlns:a16="http://schemas.microsoft.com/office/drawing/2014/main" val="3586002105"/>
                    </a:ext>
                  </a:extLst>
                </a:gridCol>
                <a:gridCol w="2681253">
                  <a:extLst>
                    <a:ext uri="{9D8B030D-6E8A-4147-A177-3AD203B41FA5}">
                      <a16:colId xmlns:a16="http://schemas.microsoft.com/office/drawing/2014/main" val="3747413589"/>
                    </a:ext>
                  </a:extLst>
                </a:gridCol>
              </a:tblGrid>
              <a:tr h="273050"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400">
                          <a:effectLst/>
                        </a:rPr>
                        <a:t>Metric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7610" marR="87610" marT="0" marB="0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400">
                          <a:effectLst/>
                        </a:rPr>
                        <a:t>Test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7610" marR="87610" marT="0" marB="0"/>
                </a:tc>
                <a:extLst>
                  <a:ext uri="{0D108BD9-81ED-4DB2-BD59-A6C34878D82A}">
                    <a16:rowId xmlns:a16="http://schemas.microsoft.com/office/drawing/2014/main" val="3870434178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400">
                          <a:effectLst/>
                        </a:rPr>
                        <a:t>True positive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7610" marR="87610" marT="0" marB="0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400">
                          <a:effectLst/>
                        </a:rPr>
                        <a:t>83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7610" marR="87610" marT="0" marB="0"/>
                </a:tc>
                <a:extLst>
                  <a:ext uri="{0D108BD9-81ED-4DB2-BD59-A6C34878D82A}">
                    <a16:rowId xmlns:a16="http://schemas.microsoft.com/office/drawing/2014/main" val="1254523059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False positive</a:t>
                      </a:r>
                      <a:endParaRPr lang="de-D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7610" marR="87610" marT="0" marB="0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17</a:t>
                      </a:r>
                      <a:endParaRPr lang="de-D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7610" marR="87610" marT="0" marB="0"/>
                </a:tc>
                <a:extLst>
                  <a:ext uri="{0D108BD9-81ED-4DB2-BD59-A6C34878D82A}">
                    <a16:rowId xmlns:a16="http://schemas.microsoft.com/office/drawing/2014/main" val="276160978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True negative</a:t>
                      </a:r>
                      <a:endParaRPr lang="de-D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7610" marR="87610" marT="0" marB="0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400">
                          <a:effectLst/>
                        </a:rPr>
                        <a:t>1345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7610" marR="87610" marT="0" marB="0"/>
                </a:tc>
                <a:extLst>
                  <a:ext uri="{0D108BD9-81ED-4DB2-BD59-A6C34878D82A}">
                    <a16:rowId xmlns:a16="http://schemas.microsoft.com/office/drawing/2014/main" val="3501733432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False negative</a:t>
                      </a:r>
                      <a:endParaRPr lang="de-D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7610" marR="87610" marT="0" marB="0"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5</a:t>
                      </a:r>
                      <a:endParaRPr lang="de-D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7610" marR="87610" marT="0" marB="0"/>
                </a:tc>
                <a:extLst>
                  <a:ext uri="{0D108BD9-81ED-4DB2-BD59-A6C34878D82A}">
                    <a16:rowId xmlns:a16="http://schemas.microsoft.com/office/drawing/2014/main" val="1122148161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400">
                          <a:effectLst/>
                        </a:rPr>
                        <a:t>Accuracy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7610" marR="8761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0.985</a:t>
                      </a:r>
                      <a:endParaRPr lang="de-D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7610" marR="8761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230104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400">
                          <a:effectLst/>
                        </a:rPr>
                        <a:t>Precision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7610" marR="8761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400">
                          <a:effectLst/>
                        </a:rPr>
                        <a:t>0.830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7610" marR="8761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258272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400">
                          <a:effectLst/>
                        </a:rPr>
                        <a:t>Recall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7610" marR="8761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0.943</a:t>
                      </a:r>
                      <a:endParaRPr lang="de-D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7610" marR="8761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16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1630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183F90-1152-9149-9CD5-BAFB2A48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I_obs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F_obs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12F182C-DDCE-D24A-83B7-C77A2ACDE8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058194"/>
            <a:ext cx="6019800" cy="4514850"/>
          </a:xfrm>
          <a:prstGeom prst="rect">
            <a:avLst/>
          </a:prstGeom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DE54AC5-1D79-BA4D-BA16-CF918C400F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2" y="2058194"/>
            <a:ext cx="6019798" cy="451484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6A6A6EE-ED7E-A94C-85CD-00766BD357BF}"/>
              </a:ext>
            </a:extLst>
          </p:cNvPr>
          <p:cNvSpPr txBox="1"/>
          <p:nvPr/>
        </p:nvSpPr>
        <p:spPr>
          <a:xfrm>
            <a:off x="2311743" y="6492875"/>
            <a:ext cx="139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4251 Images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46453F1-6CD5-894A-B1F6-D7879B1FAB39}"/>
              </a:ext>
            </a:extLst>
          </p:cNvPr>
          <p:cNvSpPr txBox="1"/>
          <p:nvPr/>
        </p:nvSpPr>
        <p:spPr>
          <a:xfrm>
            <a:off x="8483944" y="6442696"/>
            <a:ext cx="139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8159 Images</a:t>
            </a:r>
          </a:p>
        </p:txBody>
      </p:sp>
    </p:spTree>
    <p:extLst>
      <p:ext uri="{BB962C8B-B14F-4D97-AF65-F5344CB8AC3E}">
        <p14:creationId xmlns:p14="http://schemas.microsoft.com/office/powerpoint/2010/main" val="475989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6F879-6837-044B-AF4B-D67B8E24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770EAE-9814-8445-A44E-92971F483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Helcaraxe: CNN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capable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detecting</a:t>
            </a:r>
            <a:r>
              <a:rPr lang="de-DE" dirty="0"/>
              <a:t> </a:t>
            </a:r>
            <a:r>
              <a:rPr lang="de-DE" dirty="0" err="1"/>
              <a:t>ice</a:t>
            </a:r>
            <a:r>
              <a:rPr lang="de-DE" dirty="0"/>
              <a:t> ring </a:t>
            </a:r>
            <a:r>
              <a:rPr lang="de-DE" dirty="0" err="1"/>
              <a:t>characteristics</a:t>
            </a:r>
            <a:r>
              <a:rPr lang="de-DE" dirty="0"/>
              <a:t> in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. (Image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classified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ice</a:t>
            </a:r>
            <a:r>
              <a:rPr lang="de-DE" dirty="0"/>
              <a:t> ring </a:t>
            </a:r>
            <a:r>
              <a:rPr lang="de-DE" dirty="0" err="1"/>
              <a:t>or</a:t>
            </a:r>
            <a:r>
              <a:rPr lang="de-DE" dirty="0"/>
              <a:t> not. In </a:t>
            </a:r>
            <a:r>
              <a:rPr lang="de-DE" dirty="0" err="1"/>
              <a:t>addition</a:t>
            </a:r>
            <a:r>
              <a:rPr lang="de-DE" dirty="0"/>
              <a:t> a </a:t>
            </a:r>
            <a:r>
              <a:rPr lang="de-DE" dirty="0" err="1"/>
              <a:t>probability</a:t>
            </a:r>
            <a:r>
              <a:rPr lang="de-DE" dirty="0"/>
              <a:t> (</a:t>
            </a:r>
            <a:r>
              <a:rPr lang="de-DE" dirty="0" err="1"/>
              <a:t>certainty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34308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B15AEA-C92D-1A46-A3A5-05D91DF79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3A71E8-887E-7F48-B45C-3392802EE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I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also rate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ice</a:t>
            </a:r>
            <a:r>
              <a:rPr lang="de-DE" dirty="0"/>
              <a:t> ring </a:t>
            </a:r>
            <a:r>
              <a:rPr lang="de-DE" dirty="0" err="1"/>
              <a:t>through</a:t>
            </a:r>
            <a:r>
              <a:rPr lang="de-DE" dirty="0"/>
              <a:t> a score. This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statisticly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ML</a:t>
            </a:r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I </a:t>
            </a:r>
            <a:r>
              <a:rPr lang="de-DE" dirty="0" err="1">
                <a:sym typeface="Wingdings" pitchFamily="2" charset="2"/>
              </a:rPr>
              <a:t>need</a:t>
            </a:r>
            <a:r>
              <a:rPr lang="de-DE" dirty="0">
                <a:sym typeface="Wingdings" pitchFamily="2" charset="2"/>
              </a:rPr>
              <a:t> a </a:t>
            </a:r>
            <a:r>
              <a:rPr lang="de-DE" dirty="0" err="1">
                <a:sym typeface="Wingdings" pitchFamily="2" charset="2"/>
              </a:rPr>
              <a:t>way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to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determine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size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an </a:t>
            </a:r>
            <a:r>
              <a:rPr lang="de-DE" dirty="0" err="1">
                <a:sym typeface="Wingdings" pitchFamily="2" charset="2"/>
              </a:rPr>
              <a:t>ice</a:t>
            </a:r>
            <a:r>
              <a:rPr lang="de-DE" dirty="0">
                <a:sym typeface="Wingdings" pitchFamily="2" charset="2"/>
              </a:rPr>
              <a:t> ring. </a:t>
            </a: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A </a:t>
            </a:r>
            <a:r>
              <a:rPr lang="de-DE" dirty="0" err="1"/>
              <a:t>decider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built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Position,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Probalility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optionally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diffraction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returns</a:t>
            </a:r>
            <a:r>
              <a:rPr lang="de-DE" dirty="0"/>
              <a:t> a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ice</a:t>
            </a:r>
            <a:r>
              <a:rPr lang="de-DE" dirty="0"/>
              <a:t> ring </a:t>
            </a:r>
            <a:r>
              <a:rPr lang="de-DE" dirty="0" err="1"/>
              <a:t>contamination</a:t>
            </a:r>
            <a:r>
              <a:rPr lang="de-DE" dirty="0"/>
              <a:t>.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5212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66F17-F697-4C48-A6CF-C3F60E05E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Ice</a:t>
            </a:r>
            <a:r>
              <a:rPr lang="de-DE" dirty="0"/>
              <a:t> ring score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EC9E9511-F3FB-A240-B564-80762DDC6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3783" y="488156"/>
            <a:ext cx="8006292" cy="6004719"/>
          </a:xfrm>
          <a:prstGeom prst="rect">
            <a:avLst/>
          </a:prstGeom>
        </p:spPr>
      </p:pic>
      <p:sp>
        <p:nvSpPr>
          <p:cNvPr id="5" name="Freihandform 4">
            <a:extLst>
              <a:ext uri="{FF2B5EF4-FFF2-40B4-BE49-F238E27FC236}">
                <a16:creationId xmlns:a16="http://schemas.microsoft.com/office/drawing/2014/main" id="{7C48076F-3E51-6F4D-ADAC-8626DC6ED546}"/>
              </a:ext>
            </a:extLst>
          </p:cNvPr>
          <p:cNvSpPr/>
          <p:nvPr/>
        </p:nvSpPr>
        <p:spPr>
          <a:xfrm>
            <a:off x="5468786" y="4010706"/>
            <a:ext cx="5116286" cy="1733407"/>
          </a:xfrm>
          <a:custGeom>
            <a:avLst/>
            <a:gdLst>
              <a:gd name="connsiteX0" fmla="*/ 0 w 5116286"/>
              <a:gd name="connsiteY0" fmla="*/ 1719943 h 1733407"/>
              <a:gd name="connsiteX1" fmla="*/ 206828 w 5116286"/>
              <a:gd name="connsiteY1" fmla="*/ 1719943 h 1733407"/>
              <a:gd name="connsiteX2" fmla="*/ 283028 w 5116286"/>
              <a:gd name="connsiteY2" fmla="*/ 1698172 h 1733407"/>
              <a:gd name="connsiteX3" fmla="*/ 315686 w 5116286"/>
              <a:gd name="connsiteY3" fmla="*/ 1676400 h 1733407"/>
              <a:gd name="connsiteX4" fmla="*/ 424543 w 5116286"/>
              <a:gd name="connsiteY4" fmla="*/ 1621972 h 1733407"/>
              <a:gd name="connsiteX5" fmla="*/ 489857 w 5116286"/>
              <a:gd name="connsiteY5" fmla="*/ 1578429 h 1733407"/>
              <a:gd name="connsiteX6" fmla="*/ 533400 w 5116286"/>
              <a:gd name="connsiteY6" fmla="*/ 1556658 h 1733407"/>
              <a:gd name="connsiteX7" fmla="*/ 576943 w 5116286"/>
              <a:gd name="connsiteY7" fmla="*/ 1524000 h 1733407"/>
              <a:gd name="connsiteX8" fmla="*/ 653143 w 5116286"/>
              <a:gd name="connsiteY8" fmla="*/ 1480458 h 1733407"/>
              <a:gd name="connsiteX9" fmla="*/ 685800 w 5116286"/>
              <a:gd name="connsiteY9" fmla="*/ 1436915 h 1733407"/>
              <a:gd name="connsiteX10" fmla="*/ 729343 w 5116286"/>
              <a:gd name="connsiteY10" fmla="*/ 1349829 h 1733407"/>
              <a:gd name="connsiteX11" fmla="*/ 751114 w 5116286"/>
              <a:gd name="connsiteY11" fmla="*/ 1317172 h 1733407"/>
              <a:gd name="connsiteX12" fmla="*/ 892628 w 5116286"/>
              <a:gd name="connsiteY12" fmla="*/ 1197429 h 1733407"/>
              <a:gd name="connsiteX13" fmla="*/ 903514 w 5116286"/>
              <a:gd name="connsiteY13" fmla="*/ 1164772 h 1733407"/>
              <a:gd name="connsiteX14" fmla="*/ 1023257 w 5116286"/>
              <a:gd name="connsiteY14" fmla="*/ 1023258 h 1733407"/>
              <a:gd name="connsiteX15" fmla="*/ 1045028 w 5116286"/>
              <a:gd name="connsiteY15" fmla="*/ 990600 h 1733407"/>
              <a:gd name="connsiteX16" fmla="*/ 1110343 w 5116286"/>
              <a:gd name="connsiteY16" fmla="*/ 925286 h 1733407"/>
              <a:gd name="connsiteX17" fmla="*/ 1132114 w 5116286"/>
              <a:gd name="connsiteY17" fmla="*/ 892629 h 1733407"/>
              <a:gd name="connsiteX18" fmla="*/ 1153886 w 5116286"/>
              <a:gd name="connsiteY18" fmla="*/ 870858 h 1733407"/>
              <a:gd name="connsiteX19" fmla="*/ 1186543 w 5116286"/>
              <a:gd name="connsiteY19" fmla="*/ 816429 h 1733407"/>
              <a:gd name="connsiteX20" fmla="*/ 1219200 w 5116286"/>
              <a:gd name="connsiteY20" fmla="*/ 772886 h 1733407"/>
              <a:gd name="connsiteX21" fmla="*/ 1262743 w 5116286"/>
              <a:gd name="connsiteY21" fmla="*/ 718458 h 1733407"/>
              <a:gd name="connsiteX22" fmla="*/ 1295400 w 5116286"/>
              <a:gd name="connsiteY22" fmla="*/ 707572 h 1733407"/>
              <a:gd name="connsiteX23" fmla="*/ 1338943 w 5116286"/>
              <a:gd name="connsiteY23" fmla="*/ 664029 h 1733407"/>
              <a:gd name="connsiteX24" fmla="*/ 1469571 w 5116286"/>
              <a:gd name="connsiteY24" fmla="*/ 566058 h 1733407"/>
              <a:gd name="connsiteX25" fmla="*/ 1513114 w 5116286"/>
              <a:gd name="connsiteY25" fmla="*/ 533400 h 1733407"/>
              <a:gd name="connsiteX26" fmla="*/ 1600200 w 5116286"/>
              <a:gd name="connsiteY26" fmla="*/ 446315 h 1733407"/>
              <a:gd name="connsiteX27" fmla="*/ 1621971 w 5116286"/>
              <a:gd name="connsiteY27" fmla="*/ 424543 h 1733407"/>
              <a:gd name="connsiteX28" fmla="*/ 1654628 w 5116286"/>
              <a:gd name="connsiteY28" fmla="*/ 381000 h 1733407"/>
              <a:gd name="connsiteX29" fmla="*/ 1676400 w 5116286"/>
              <a:gd name="connsiteY29" fmla="*/ 348343 h 1733407"/>
              <a:gd name="connsiteX30" fmla="*/ 1709057 w 5116286"/>
              <a:gd name="connsiteY30" fmla="*/ 326572 h 1733407"/>
              <a:gd name="connsiteX31" fmla="*/ 1730828 w 5116286"/>
              <a:gd name="connsiteY31" fmla="*/ 293915 h 1733407"/>
              <a:gd name="connsiteX32" fmla="*/ 1774371 w 5116286"/>
              <a:gd name="connsiteY32" fmla="*/ 250372 h 1733407"/>
              <a:gd name="connsiteX33" fmla="*/ 1796143 w 5116286"/>
              <a:gd name="connsiteY33" fmla="*/ 206829 h 1733407"/>
              <a:gd name="connsiteX34" fmla="*/ 1894114 w 5116286"/>
              <a:gd name="connsiteY34" fmla="*/ 87086 h 1733407"/>
              <a:gd name="connsiteX35" fmla="*/ 1926771 w 5116286"/>
              <a:gd name="connsiteY35" fmla="*/ 65315 h 1733407"/>
              <a:gd name="connsiteX36" fmla="*/ 1992086 w 5116286"/>
              <a:gd name="connsiteY36" fmla="*/ 43543 h 1733407"/>
              <a:gd name="connsiteX37" fmla="*/ 2024743 w 5116286"/>
              <a:gd name="connsiteY37" fmla="*/ 32658 h 1733407"/>
              <a:gd name="connsiteX38" fmla="*/ 2068286 w 5116286"/>
              <a:gd name="connsiteY38" fmla="*/ 21772 h 1733407"/>
              <a:gd name="connsiteX39" fmla="*/ 2166257 w 5116286"/>
              <a:gd name="connsiteY39" fmla="*/ 0 h 1733407"/>
              <a:gd name="connsiteX40" fmla="*/ 2579914 w 5116286"/>
              <a:gd name="connsiteY40" fmla="*/ 21772 h 1733407"/>
              <a:gd name="connsiteX41" fmla="*/ 2645228 w 5116286"/>
              <a:gd name="connsiteY41" fmla="*/ 32658 h 1733407"/>
              <a:gd name="connsiteX42" fmla="*/ 2754086 w 5116286"/>
              <a:gd name="connsiteY42" fmla="*/ 54429 h 1733407"/>
              <a:gd name="connsiteX43" fmla="*/ 2797628 w 5116286"/>
              <a:gd name="connsiteY43" fmla="*/ 76200 h 1733407"/>
              <a:gd name="connsiteX44" fmla="*/ 2884714 w 5116286"/>
              <a:gd name="connsiteY44" fmla="*/ 108858 h 1733407"/>
              <a:gd name="connsiteX45" fmla="*/ 2950028 w 5116286"/>
              <a:gd name="connsiteY45" fmla="*/ 163286 h 1733407"/>
              <a:gd name="connsiteX46" fmla="*/ 3048000 w 5116286"/>
              <a:gd name="connsiteY46" fmla="*/ 228600 h 1733407"/>
              <a:gd name="connsiteX47" fmla="*/ 3091543 w 5116286"/>
              <a:gd name="connsiteY47" fmla="*/ 250372 h 1733407"/>
              <a:gd name="connsiteX48" fmla="*/ 3145971 w 5116286"/>
              <a:gd name="connsiteY48" fmla="*/ 283029 h 1733407"/>
              <a:gd name="connsiteX49" fmla="*/ 3178628 w 5116286"/>
              <a:gd name="connsiteY49" fmla="*/ 304800 h 1733407"/>
              <a:gd name="connsiteX50" fmla="*/ 3243943 w 5116286"/>
              <a:gd name="connsiteY50" fmla="*/ 326572 h 1733407"/>
              <a:gd name="connsiteX51" fmla="*/ 3309257 w 5116286"/>
              <a:gd name="connsiteY51" fmla="*/ 381000 h 1733407"/>
              <a:gd name="connsiteX52" fmla="*/ 3396343 w 5116286"/>
              <a:gd name="connsiteY52" fmla="*/ 446315 h 1733407"/>
              <a:gd name="connsiteX53" fmla="*/ 3439886 w 5116286"/>
              <a:gd name="connsiteY53" fmla="*/ 478972 h 1733407"/>
              <a:gd name="connsiteX54" fmla="*/ 3516086 w 5116286"/>
              <a:gd name="connsiteY54" fmla="*/ 544286 h 1733407"/>
              <a:gd name="connsiteX55" fmla="*/ 3570514 w 5116286"/>
              <a:gd name="connsiteY55" fmla="*/ 576943 h 1733407"/>
              <a:gd name="connsiteX56" fmla="*/ 3635828 w 5116286"/>
              <a:gd name="connsiteY56" fmla="*/ 631372 h 1733407"/>
              <a:gd name="connsiteX57" fmla="*/ 3668486 w 5116286"/>
              <a:gd name="connsiteY57" fmla="*/ 653143 h 1733407"/>
              <a:gd name="connsiteX58" fmla="*/ 3690257 w 5116286"/>
              <a:gd name="connsiteY58" fmla="*/ 674915 h 1733407"/>
              <a:gd name="connsiteX59" fmla="*/ 3733800 w 5116286"/>
              <a:gd name="connsiteY59" fmla="*/ 707572 h 1733407"/>
              <a:gd name="connsiteX60" fmla="*/ 3766457 w 5116286"/>
              <a:gd name="connsiteY60" fmla="*/ 740229 h 1733407"/>
              <a:gd name="connsiteX61" fmla="*/ 3799114 w 5116286"/>
              <a:gd name="connsiteY61" fmla="*/ 762000 h 1733407"/>
              <a:gd name="connsiteX62" fmla="*/ 3820886 w 5116286"/>
              <a:gd name="connsiteY62" fmla="*/ 783772 h 1733407"/>
              <a:gd name="connsiteX63" fmla="*/ 3875314 w 5116286"/>
              <a:gd name="connsiteY63" fmla="*/ 827315 h 1733407"/>
              <a:gd name="connsiteX64" fmla="*/ 3929743 w 5116286"/>
              <a:gd name="connsiteY64" fmla="*/ 881743 h 1733407"/>
              <a:gd name="connsiteX65" fmla="*/ 3962400 w 5116286"/>
              <a:gd name="connsiteY65" fmla="*/ 903515 h 1733407"/>
              <a:gd name="connsiteX66" fmla="*/ 4082143 w 5116286"/>
              <a:gd name="connsiteY66" fmla="*/ 990600 h 1733407"/>
              <a:gd name="connsiteX67" fmla="*/ 4147457 w 5116286"/>
              <a:gd name="connsiteY67" fmla="*/ 1045029 h 1733407"/>
              <a:gd name="connsiteX68" fmla="*/ 4180114 w 5116286"/>
              <a:gd name="connsiteY68" fmla="*/ 1077686 h 1733407"/>
              <a:gd name="connsiteX69" fmla="*/ 4223657 w 5116286"/>
              <a:gd name="connsiteY69" fmla="*/ 1110343 h 1733407"/>
              <a:gd name="connsiteX70" fmla="*/ 4256314 w 5116286"/>
              <a:gd name="connsiteY70" fmla="*/ 1143000 h 1733407"/>
              <a:gd name="connsiteX71" fmla="*/ 4299857 w 5116286"/>
              <a:gd name="connsiteY71" fmla="*/ 1164772 h 1733407"/>
              <a:gd name="connsiteX72" fmla="*/ 4332514 w 5116286"/>
              <a:gd name="connsiteY72" fmla="*/ 1186543 h 1733407"/>
              <a:gd name="connsiteX73" fmla="*/ 4376057 w 5116286"/>
              <a:gd name="connsiteY73" fmla="*/ 1219200 h 1733407"/>
              <a:gd name="connsiteX74" fmla="*/ 4474028 w 5116286"/>
              <a:gd name="connsiteY74" fmla="*/ 1295400 h 1733407"/>
              <a:gd name="connsiteX75" fmla="*/ 4517571 w 5116286"/>
              <a:gd name="connsiteY75" fmla="*/ 1306286 h 1733407"/>
              <a:gd name="connsiteX76" fmla="*/ 4604657 w 5116286"/>
              <a:gd name="connsiteY76" fmla="*/ 1349829 h 1733407"/>
              <a:gd name="connsiteX77" fmla="*/ 4702628 w 5116286"/>
              <a:gd name="connsiteY77" fmla="*/ 1371600 h 1733407"/>
              <a:gd name="connsiteX78" fmla="*/ 4735286 w 5116286"/>
              <a:gd name="connsiteY78" fmla="*/ 1382486 h 1733407"/>
              <a:gd name="connsiteX79" fmla="*/ 4811486 w 5116286"/>
              <a:gd name="connsiteY79" fmla="*/ 1393372 h 1733407"/>
              <a:gd name="connsiteX80" fmla="*/ 5061857 w 5116286"/>
              <a:gd name="connsiteY80" fmla="*/ 1393372 h 1733407"/>
              <a:gd name="connsiteX81" fmla="*/ 5116286 w 5116286"/>
              <a:gd name="connsiteY81" fmla="*/ 1404258 h 1733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116286" h="1733407">
                <a:moveTo>
                  <a:pt x="0" y="1719943"/>
                </a:moveTo>
                <a:cubicBezTo>
                  <a:pt x="96452" y="1739234"/>
                  <a:pt x="57763" y="1736505"/>
                  <a:pt x="206828" y="1719943"/>
                </a:cubicBezTo>
                <a:cubicBezTo>
                  <a:pt x="215801" y="1718946"/>
                  <a:pt x="271230" y="1704071"/>
                  <a:pt x="283028" y="1698172"/>
                </a:cubicBezTo>
                <a:cubicBezTo>
                  <a:pt x="294730" y="1692321"/>
                  <a:pt x="304166" y="1682603"/>
                  <a:pt x="315686" y="1676400"/>
                </a:cubicBezTo>
                <a:cubicBezTo>
                  <a:pt x="351405" y="1657167"/>
                  <a:pt x="390788" y="1644475"/>
                  <a:pt x="424543" y="1621972"/>
                </a:cubicBezTo>
                <a:cubicBezTo>
                  <a:pt x="446314" y="1607458"/>
                  <a:pt x="466453" y="1590131"/>
                  <a:pt x="489857" y="1578429"/>
                </a:cubicBezTo>
                <a:cubicBezTo>
                  <a:pt x="504371" y="1571172"/>
                  <a:pt x="519639" y="1565259"/>
                  <a:pt x="533400" y="1556658"/>
                </a:cubicBezTo>
                <a:cubicBezTo>
                  <a:pt x="548785" y="1547042"/>
                  <a:pt x="562179" y="1534545"/>
                  <a:pt x="576943" y="1524000"/>
                </a:cubicBezTo>
                <a:cubicBezTo>
                  <a:pt x="612842" y="1498358"/>
                  <a:pt x="610625" y="1501717"/>
                  <a:pt x="653143" y="1480458"/>
                </a:cubicBezTo>
                <a:cubicBezTo>
                  <a:pt x="664029" y="1465944"/>
                  <a:pt x="676658" y="1452586"/>
                  <a:pt x="685800" y="1436915"/>
                </a:cubicBezTo>
                <a:cubicBezTo>
                  <a:pt x="702153" y="1408881"/>
                  <a:pt x="711340" y="1376833"/>
                  <a:pt x="729343" y="1349829"/>
                </a:cubicBezTo>
                <a:cubicBezTo>
                  <a:pt x="736600" y="1338943"/>
                  <a:pt x="741550" y="1326099"/>
                  <a:pt x="751114" y="1317172"/>
                </a:cubicBezTo>
                <a:cubicBezTo>
                  <a:pt x="796287" y="1275010"/>
                  <a:pt x="892628" y="1197429"/>
                  <a:pt x="892628" y="1197429"/>
                </a:cubicBezTo>
                <a:cubicBezTo>
                  <a:pt x="896257" y="1186543"/>
                  <a:pt x="897149" y="1174319"/>
                  <a:pt x="903514" y="1164772"/>
                </a:cubicBezTo>
                <a:cubicBezTo>
                  <a:pt x="1008609" y="1007130"/>
                  <a:pt x="942376" y="1117620"/>
                  <a:pt x="1023257" y="1023258"/>
                </a:cubicBezTo>
                <a:cubicBezTo>
                  <a:pt x="1031771" y="1013325"/>
                  <a:pt x="1036336" y="1000378"/>
                  <a:pt x="1045028" y="990600"/>
                </a:cubicBezTo>
                <a:cubicBezTo>
                  <a:pt x="1065483" y="967588"/>
                  <a:pt x="1093264" y="950905"/>
                  <a:pt x="1110343" y="925286"/>
                </a:cubicBezTo>
                <a:cubicBezTo>
                  <a:pt x="1117600" y="914400"/>
                  <a:pt x="1123941" y="902845"/>
                  <a:pt x="1132114" y="892629"/>
                </a:cubicBezTo>
                <a:cubicBezTo>
                  <a:pt x="1138525" y="884615"/>
                  <a:pt x="1147921" y="879209"/>
                  <a:pt x="1153886" y="870858"/>
                </a:cubicBezTo>
                <a:cubicBezTo>
                  <a:pt x="1166184" y="853641"/>
                  <a:pt x="1174807" y="834034"/>
                  <a:pt x="1186543" y="816429"/>
                </a:cubicBezTo>
                <a:cubicBezTo>
                  <a:pt x="1196607" y="801333"/>
                  <a:pt x="1208655" y="787650"/>
                  <a:pt x="1219200" y="772886"/>
                </a:cubicBezTo>
                <a:cubicBezTo>
                  <a:pt x="1230326" y="757309"/>
                  <a:pt x="1244536" y="729382"/>
                  <a:pt x="1262743" y="718458"/>
                </a:cubicBezTo>
                <a:cubicBezTo>
                  <a:pt x="1272582" y="712554"/>
                  <a:pt x="1284514" y="711201"/>
                  <a:pt x="1295400" y="707572"/>
                </a:cubicBezTo>
                <a:cubicBezTo>
                  <a:pt x="1309914" y="693058"/>
                  <a:pt x="1321864" y="675415"/>
                  <a:pt x="1338943" y="664029"/>
                </a:cubicBezTo>
                <a:cubicBezTo>
                  <a:pt x="1408876" y="617408"/>
                  <a:pt x="1352254" y="656303"/>
                  <a:pt x="1469571" y="566058"/>
                </a:cubicBezTo>
                <a:cubicBezTo>
                  <a:pt x="1483952" y="554996"/>
                  <a:pt x="1500285" y="546229"/>
                  <a:pt x="1513114" y="533400"/>
                </a:cubicBezTo>
                <a:lnTo>
                  <a:pt x="1600200" y="446315"/>
                </a:lnTo>
                <a:cubicBezTo>
                  <a:pt x="1607457" y="439058"/>
                  <a:pt x="1615813" y="432754"/>
                  <a:pt x="1621971" y="424543"/>
                </a:cubicBezTo>
                <a:cubicBezTo>
                  <a:pt x="1632857" y="410029"/>
                  <a:pt x="1644083" y="395763"/>
                  <a:pt x="1654628" y="381000"/>
                </a:cubicBezTo>
                <a:cubicBezTo>
                  <a:pt x="1662232" y="370354"/>
                  <a:pt x="1667149" y="357594"/>
                  <a:pt x="1676400" y="348343"/>
                </a:cubicBezTo>
                <a:cubicBezTo>
                  <a:pt x="1685651" y="339092"/>
                  <a:pt x="1698171" y="333829"/>
                  <a:pt x="1709057" y="326572"/>
                </a:cubicBezTo>
                <a:cubicBezTo>
                  <a:pt x="1716314" y="315686"/>
                  <a:pt x="1722314" y="303848"/>
                  <a:pt x="1730828" y="293915"/>
                </a:cubicBezTo>
                <a:cubicBezTo>
                  <a:pt x="1744186" y="278330"/>
                  <a:pt x="1762055" y="266793"/>
                  <a:pt x="1774371" y="250372"/>
                </a:cubicBezTo>
                <a:cubicBezTo>
                  <a:pt x="1784108" y="237390"/>
                  <a:pt x="1787142" y="220331"/>
                  <a:pt x="1796143" y="206829"/>
                </a:cubicBezTo>
                <a:cubicBezTo>
                  <a:pt x="1817694" y="174502"/>
                  <a:pt x="1858285" y="116943"/>
                  <a:pt x="1894114" y="87086"/>
                </a:cubicBezTo>
                <a:cubicBezTo>
                  <a:pt x="1904165" y="78711"/>
                  <a:pt x="1914816" y="70628"/>
                  <a:pt x="1926771" y="65315"/>
                </a:cubicBezTo>
                <a:cubicBezTo>
                  <a:pt x="1947742" y="55994"/>
                  <a:pt x="1970314" y="50800"/>
                  <a:pt x="1992086" y="43543"/>
                </a:cubicBezTo>
                <a:cubicBezTo>
                  <a:pt x="2002972" y="39914"/>
                  <a:pt x="2013611" y="35441"/>
                  <a:pt x="2024743" y="32658"/>
                </a:cubicBezTo>
                <a:cubicBezTo>
                  <a:pt x="2039257" y="29029"/>
                  <a:pt x="2053681" y="25018"/>
                  <a:pt x="2068286" y="21772"/>
                </a:cubicBezTo>
                <a:cubicBezTo>
                  <a:pt x="2192664" y="-5868"/>
                  <a:pt x="2060064" y="26549"/>
                  <a:pt x="2166257" y="0"/>
                </a:cubicBezTo>
                <a:cubicBezTo>
                  <a:pt x="2292321" y="5043"/>
                  <a:pt x="2448639" y="7953"/>
                  <a:pt x="2579914" y="21772"/>
                </a:cubicBezTo>
                <a:cubicBezTo>
                  <a:pt x="2601864" y="24083"/>
                  <a:pt x="2623534" y="28590"/>
                  <a:pt x="2645228" y="32658"/>
                </a:cubicBezTo>
                <a:cubicBezTo>
                  <a:pt x="2681599" y="39477"/>
                  <a:pt x="2754086" y="54429"/>
                  <a:pt x="2754086" y="54429"/>
                </a:cubicBezTo>
                <a:cubicBezTo>
                  <a:pt x="2768600" y="61686"/>
                  <a:pt x="2782799" y="69609"/>
                  <a:pt x="2797628" y="76200"/>
                </a:cubicBezTo>
                <a:cubicBezTo>
                  <a:pt x="2836678" y="93556"/>
                  <a:pt x="2848806" y="96888"/>
                  <a:pt x="2884714" y="108858"/>
                </a:cubicBezTo>
                <a:cubicBezTo>
                  <a:pt x="2913824" y="137966"/>
                  <a:pt x="2907983" y="134178"/>
                  <a:pt x="2950028" y="163286"/>
                </a:cubicBezTo>
                <a:cubicBezTo>
                  <a:pt x="2982298" y="185627"/>
                  <a:pt x="3012895" y="211047"/>
                  <a:pt x="3048000" y="228600"/>
                </a:cubicBezTo>
                <a:cubicBezTo>
                  <a:pt x="3062514" y="235857"/>
                  <a:pt x="3077358" y="242491"/>
                  <a:pt x="3091543" y="250372"/>
                </a:cubicBezTo>
                <a:cubicBezTo>
                  <a:pt x="3110038" y="260647"/>
                  <a:pt x="3128029" y="271815"/>
                  <a:pt x="3145971" y="283029"/>
                </a:cubicBezTo>
                <a:cubicBezTo>
                  <a:pt x="3157065" y="289963"/>
                  <a:pt x="3166673" y="299487"/>
                  <a:pt x="3178628" y="304800"/>
                </a:cubicBezTo>
                <a:cubicBezTo>
                  <a:pt x="3199599" y="314121"/>
                  <a:pt x="3224848" y="313842"/>
                  <a:pt x="3243943" y="326572"/>
                </a:cubicBezTo>
                <a:cubicBezTo>
                  <a:pt x="3332142" y="385370"/>
                  <a:pt x="3217065" y="305570"/>
                  <a:pt x="3309257" y="381000"/>
                </a:cubicBezTo>
                <a:cubicBezTo>
                  <a:pt x="3337341" y="403978"/>
                  <a:pt x="3367314" y="424543"/>
                  <a:pt x="3396343" y="446315"/>
                </a:cubicBezTo>
                <a:cubicBezTo>
                  <a:pt x="3410857" y="457201"/>
                  <a:pt x="3427057" y="466143"/>
                  <a:pt x="3439886" y="478972"/>
                </a:cubicBezTo>
                <a:cubicBezTo>
                  <a:pt x="3473523" y="512609"/>
                  <a:pt x="3474191" y="516356"/>
                  <a:pt x="3516086" y="544286"/>
                </a:cubicBezTo>
                <a:cubicBezTo>
                  <a:pt x="3533690" y="556022"/>
                  <a:pt x="3552910" y="565207"/>
                  <a:pt x="3570514" y="576943"/>
                </a:cubicBezTo>
                <a:cubicBezTo>
                  <a:pt x="3681694" y="651063"/>
                  <a:pt x="3567612" y="576799"/>
                  <a:pt x="3635828" y="631372"/>
                </a:cubicBezTo>
                <a:cubicBezTo>
                  <a:pt x="3646044" y="639545"/>
                  <a:pt x="3658270" y="644970"/>
                  <a:pt x="3668486" y="653143"/>
                </a:cubicBezTo>
                <a:cubicBezTo>
                  <a:pt x="3676500" y="659554"/>
                  <a:pt x="3682373" y="668345"/>
                  <a:pt x="3690257" y="674915"/>
                </a:cubicBezTo>
                <a:cubicBezTo>
                  <a:pt x="3704195" y="686530"/>
                  <a:pt x="3720025" y="695765"/>
                  <a:pt x="3733800" y="707572"/>
                </a:cubicBezTo>
                <a:cubicBezTo>
                  <a:pt x="3745489" y="717591"/>
                  <a:pt x="3754630" y="730374"/>
                  <a:pt x="3766457" y="740229"/>
                </a:cubicBezTo>
                <a:cubicBezTo>
                  <a:pt x="3776508" y="748604"/>
                  <a:pt x="3788898" y="753827"/>
                  <a:pt x="3799114" y="762000"/>
                </a:cubicBezTo>
                <a:cubicBezTo>
                  <a:pt x="3807128" y="768411"/>
                  <a:pt x="3813093" y="777093"/>
                  <a:pt x="3820886" y="783772"/>
                </a:cubicBezTo>
                <a:cubicBezTo>
                  <a:pt x="3838527" y="798893"/>
                  <a:pt x="3858044" y="811772"/>
                  <a:pt x="3875314" y="827315"/>
                </a:cubicBezTo>
                <a:cubicBezTo>
                  <a:pt x="3894385" y="844479"/>
                  <a:pt x="3910433" y="864847"/>
                  <a:pt x="3929743" y="881743"/>
                </a:cubicBezTo>
                <a:cubicBezTo>
                  <a:pt x="3939589" y="890358"/>
                  <a:pt x="3951754" y="895911"/>
                  <a:pt x="3962400" y="903515"/>
                </a:cubicBezTo>
                <a:cubicBezTo>
                  <a:pt x="4002561" y="932201"/>
                  <a:pt x="4047245" y="955701"/>
                  <a:pt x="4082143" y="990600"/>
                </a:cubicBezTo>
                <a:cubicBezTo>
                  <a:pt x="4138693" y="1047152"/>
                  <a:pt x="4056901" y="967410"/>
                  <a:pt x="4147457" y="1045029"/>
                </a:cubicBezTo>
                <a:cubicBezTo>
                  <a:pt x="4159146" y="1055048"/>
                  <a:pt x="4168425" y="1067667"/>
                  <a:pt x="4180114" y="1077686"/>
                </a:cubicBezTo>
                <a:cubicBezTo>
                  <a:pt x="4193889" y="1089493"/>
                  <a:pt x="4209882" y="1098536"/>
                  <a:pt x="4223657" y="1110343"/>
                </a:cubicBezTo>
                <a:cubicBezTo>
                  <a:pt x="4235346" y="1120362"/>
                  <a:pt x="4243787" y="1134052"/>
                  <a:pt x="4256314" y="1143000"/>
                </a:cubicBezTo>
                <a:cubicBezTo>
                  <a:pt x="4269519" y="1152432"/>
                  <a:pt x="4285768" y="1156721"/>
                  <a:pt x="4299857" y="1164772"/>
                </a:cubicBezTo>
                <a:cubicBezTo>
                  <a:pt x="4311216" y="1171263"/>
                  <a:pt x="4321868" y="1178939"/>
                  <a:pt x="4332514" y="1186543"/>
                </a:cubicBezTo>
                <a:cubicBezTo>
                  <a:pt x="4347278" y="1197088"/>
                  <a:pt x="4362403" y="1207253"/>
                  <a:pt x="4376057" y="1219200"/>
                </a:cubicBezTo>
                <a:cubicBezTo>
                  <a:pt x="4426299" y="1263162"/>
                  <a:pt x="4410515" y="1267172"/>
                  <a:pt x="4474028" y="1295400"/>
                </a:cubicBezTo>
                <a:cubicBezTo>
                  <a:pt x="4487700" y="1301476"/>
                  <a:pt x="4503761" y="1300532"/>
                  <a:pt x="4517571" y="1306286"/>
                </a:cubicBezTo>
                <a:cubicBezTo>
                  <a:pt x="4547529" y="1318769"/>
                  <a:pt x="4572832" y="1343464"/>
                  <a:pt x="4604657" y="1349829"/>
                </a:cubicBezTo>
                <a:cubicBezTo>
                  <a:pt x="4642060" y="1357310"/>
                  <a:pt x="4666765" y="1361354"/>
                  <a:pt x="4702628" y="1371600"/>
                </a:cubicBezTo>
                <a:cubicBezTo>
                  <a:pt x="4713661" y="1374752"/>
                  <a:pt x="4724034" y="1380236"/>
                  <a:pt x="4735286" y="1382486"/>
                </a:cubicBezTo>
                <a:cubicBezTo>
                  <a:pt x="4760446" y="1387518"/>
                  <a:pt x="4786086" y="1389743"/>
                  <a:pt x="4811486" y="1393372"/>
                </a:cubicBezTo>
                <a:cubicBezTo>
                  <a:pt x="4933155" y="1375990"/>
                  <a:pt x="4889548" y="1376961"/>
                  <a:pt x="5061857" y="1393372"/>
                </a:cubicBezTo>
                <a:cubicBezTo>
                  <a:pt x="5080276" y="1395126"/>
                  <a:pt x="5116286" y="1404258"/>
                  <a:pt x="5116286" y="1404258"/>
                </a:cubicBezTo>
              </a:path>
            </a:pathLst>
          </a:custGeom>
          <a:noFill/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116286"/>
                      <a:gd name="connsiteY0" fmla="*/ 1719943 h 1733407"/>
                      <a:gd name="connsiteX1" fmla="*/ 206828 w 5116286"/>
                      <a:gd name="connsiteY1" fmla="*/ 1719943 h 1733407"/>
                      <a:gd name="connsiteX2" fmla="*/ 283028 w 5116286"/>
                      <a:gd name="connsiteY2" fmla="*/ 1698172 h 1733407"/>
                      <a:gd name="connsiteX3" fmla="*/ 315686 w 5116286"/>
                      <a:gd name="connsiteY3" fmla="*/ 1676400 h 1733407"/>
                      <a:gd name="connsiteX4" fmla="*/ 424543 w 5116286"/>
                      <a:gd name="connsiteY4" fmla="*/ 1621972 h 1733407"/>
                      <a:gd name="connsiteX5" fmla="*/ 489857 w 5116286"/>
                      <a:gd name="connsiteY5" fmla="*/ 1578429 h 1733407"/>
                      <a:gd name="connsiteX6" fmla="*/ 533400 w 5116286"/>
                      <a:gd name="connsiteY6" fmla="*/ 1556658 h 1733407"/>
                      <a:gd name="connsiteX7" fmla="*/ 576943 w 5116286"/>
                      <a:gd name="connsiteY7" fmla="*/ 1524000 h 1733407"/>
                      <a:gd name="connsiteX8" fmla="*/ 653143 w 5116286"/>
                      <a:gd name="connsiteY8" fmla="*/ 1480458 h 1733407"/>
                      <a:gd name="connsiteX9" fmla="*/ 685800 w 5116286"/>
                      <a:gd name="connsiteY9" fmla="*/ 1436915 h 1733407"/>
                      <a:gd name="connsiteX10" fmla="*/ 729343 w 5116286"/>
                      <a:gd name="connsiteY10" fmla="*/ 1349829 h 1733407"/>
                      <a:gd name="connsiteX11" fmla="*/ 751114 w 5116286"/>
                      <a:gd name="connsiteY11" fmla="*/ 1317172 h 1733407"/>
                      <a:gd name="connsiteX12" fmla="*/ 892628 w 5116286"/>
                      <a:gd name="connsiteY12" fmla="*/ 1197429 h 1733407"/>
                      <a:gd name="connsiteX13" fmla="*/ 903514 w 5116286"/>
                      <a:gd name="connsiteY13" fmla="*/ 1164772 h 1733407"/>
                      <a:gd name="connsiteX14" fmla="*/ 1023257 w 5116286"/>
                      <a:gd name="connsiteY14" fmla="*/ 1023258 h 1733407"/>
                      <a:gd name="connsiteX15" fmla="*/ 1045028 w 5116286"/>
                      <a:gd name="connsiteY15" fmla="*/ 990600 h 1733407"/>
                      <a:gd name="connsiteX16" fmla="*/ 1110343 w 5116286"/>
                      <a:gd name="connsiteY16" fmla="*/ 925286 h 1733407"/>
                      <a:gd name="connsiteX17" fmla="*/ 1132114 w 5116286"/>
                      <a:gd name="connsiteY17" fmla="*/ 892629 h 1733407"/>
                      <a:gd name="connsiteX18" fmla="*/ 1153886 w 5116286"/>
                      <a:gd name="connsiteY18" fmla="*/ 870858 h 1733407"/>
                      <a:gd name="connsiteX19" fmla="*/ 1186543 w 5116286"/>
                      <a:gd name="connsiteY19" fmla="*/ 816429 h 1733407"/>
                      <a:gd name="connsiteX20" fmla="*/ 1219200 w 5116286"/>
                      <a:gd name="connsiteY20" fmla="*/ 772886 h 1733407"/>
                      <a:gd name="connsiteX21" fmla="*/ 1262743 w 5116286"/>
                      <a:gd name="connsiteY21" fmla="*/ 718458 h 1733407"/>
                      <a:gd name="connsiteX22" fmla="*/ 1295400 w 5116286"/>
                      <a:gd name="connsiteY22" fmla="*/ 707572 h 1733407"/>
                      <a:gd name="connsiteX23" fmla="*/ 1338943 w 5116286"/>
                      <a:gd name="connsiteY23" fmla="*/ 664029 h 1733407"/>
                      <a:gd name="connsiteX24" fmla="*/ 1469571 w 5116286"/>
                      <a:gd name="connsiteY24" fmla="*/ 566058 h 1733407"/>
                      <a:gd name="connsiteX25" fmla="*/ 1513114 w 5116286"/>
                      <a:gd name="connsiteY25" fmla="*/ 533400 h 1733407"/>
                      <a:gd name="connsiteX26" fmla="*/ 1600200 w 5116286"/>
                      <a:gd name="connsiteY26" fmla="*/ 446315 h 1733407"/>
                      <a:gd name="connsiteX27" fmla="*/ 1621971 w 5116286"/>
                      <a:gd name="connsiteY27" fmla="*/ 424543 h 1733407"/>
                      <a:gd name="connsiteX28" fmla="*/ 1654628 w 5116286"/>
                      <a:gd name="connsiteY28" fmla="*/ 381000 h 1733407"/>
                      <a:gd name="connsiteX29" fmla="*/ 1676400 w 5116286"/>
                      <a:gd name="connsiteY29" fmla="*/ 348343 h 1733407"/>
                      <a:gd name="connsiteX30" fmla="*/ 1709057 w 5116286"/>
                      <a:gd name="connsiteY30" fmla="*/ 326572 h 1733407"/>
                      <a:gd name="connsiteX31" fmla="*/ 1730828 w 5116286"/>
                      <a:gd name="connsiteY31" fmla="*/ 293915 h 1733407"/>
                      <a:gd name="connsiteX32" fmla="*/ 1774371 w 5116286"/>
                      <a:gd name="connsiteY32" fmla="*/ 250372 h 1733407"/>
                      <a:gd name="connsiteX33" fmla="*/ 1796143 w 5116286"/>
                      <a:gd name="connsiteY33" fmla="*/ 206829 h 1733407"/>
                      <a:gd name="connsiteX34" fmla="*/ 1894114 w 5116286"/>
                      <a:gd name="connsiteY34" fmla="*/ 87086 h 1733407"/>
                      <a:gd name="connsiteX35" fmla="*/ 1926771 w 5116286"/>
                      <a:gd name="connsiteY35" fmla="*/ 65315 h 1733407"/>
                      <a:gd name="connsiteX36" fmla="*/ 1992086 w 5116286"/>
                      <a:gd name="connsiteY36" fmla="*/ 43543 h 1733407"/>
                      <a:gd name="connsiteX37" fmla="*/ 2024743 w 5116286"/>
                      <a:gd name="connsiteY37" fmla="*/ 32658 h 1733407"/>
                      <a:gd name="connsiteX38" fmla="*/ 2068286 w 5116286"/>
                      <a:gd name="connsiteY38" fmla="*/ 21772 h 1733407"/>
                      <a:gd name="connsiteX39" fmla="*/ 2166257 w 5116286"/>
                      <a:gd name="connsiteY39" fmla="*/ 0 h 1733407"/>
                      <a:gd name="connsiteX40" fmla="*/ 2579914 w 5116286"/>
                      <a:gd name="connsiteY40" fmla="*/ 21772 h 1733407"/>
                      <a:gd name="connsiteX41" fmla="*/ 2645228 w 5116286"/>
                      <a:gd name="connsiteY41" fmla="*/ 32658 h 1733407"/>
                      <a:gd name="connsiteX42" fmla="*/ 2754086 w 5116286"/>
                      <a:gd name="connsiteY42" fmla="*/ 54429 h 1733407"/>
                      <a:gd name="connsiteX43" fmla="*/ 2797628 w 5116286"/>
                      <a:gd name="connsiteY43" fmla="*/ 76200 h 1733407"/>
                      <a:gd name="connsiteX44" fmla="*/ 2884714 w 5116286"/>
                      <a:gd name="connsiteY44" fmla="*/ 108858 h 1733407"/>
                      <a:gd name="connsiteX45" fmla="*/ 2950028 w 5116286"/>
                      <a:gd name="connsiteY45" fmla="*/ 163286 h 1733407"/>
                      <a:gd name="connsiteX46" fmla="*/ 3048000 w 5116286"/>
                      <a:gd name="connsiteY46" fmla="*/ 228600 h 1733407"/>
                      <a:gd name="connsiteX47" fmla="*/ 3091543 w 5116286"/>
                      <a:gd name="connsiteY47" fmla="*/ 250372 h 1733407"/>
                      <a:gd name="connsiteX48" fmla="*/ 3145971 w 5116286"/>
                      <a:gd name="connsiteY48" fmla="*/ 283029 h 1733407"/>
                      <a:gd name="connsiteX49" fmla="*/ 3178628 w 5116286"/>
                      <a:gd name="connsiteY49" fmla="*/ 304800 h 1733407"/>
                      <a:gd name="connsiteX50" fmla="*/ 3243943 w 5116286"/>
                      <a:gd name="connsiteY50" fmla="*/ 326572 h 1733407"/>
                      <a:gd name="connsiteX51" fmla="*/ 3309257 w 5116286"/>
                      <a:gd name="connsiteY51" fmla="*/ 381000 h 1733407"/>
                      <a:gd name="connsiteX52" fmla="*/ 3396343 w 5116286"/>
                      <a:gd name="connsiteY52" fmla="*/ 446315 h 1733407"/>
                      <a:gd name="connsiteX53" fmla="*/ 3439886 w 5116286"/>
                      <a:gd name="connsiteY53" fmla="*/ 478972 h 1733407"/>
                      <a:gd name="connsiteX54" fmla="*/ 3516086 w 5116286"/>
                      <a:gd name="connsiteY54" fmla="*/ 544286 h 1733407"/>
                      <a:gd name="connsiteX55" fmla="*/ 3570514 w 5116286"/>
                      <a:gd name="connsiteY55" fmla="*/ 576943 h 1733407"/>
                      <a:gd name="connsiteX56" fmla="*/ 3635828 w 5116286"/>
                      <a:gd name="connsiteY56" fmla="*/ 631372 h 1733407"/>
                      <a:gd name="connsiteX57" fmla="*/ 3668486 w 5116286"/>
                      <a:gd name="connsiteY57" fmla="*/ 653143 h 1733407"/>
                      <a:gd name="connsiteX58" fmla="*/ 3690257 w 5116286"/>
                      <a:gd name="connsiteY58" fmla="*/ 674915 h 1733407"/>
                      <a:gd name="connsiteX59" fmla="*/ 3733800 w 5116286"/>
                      <a:gd name="connsiteY59" fmla="*/ 707572 h 1733407"/>
                      <a:gd name="connsiteX60" fmla="*/ 3766457 w 5116286"/>
                      <a:gd name="connsiteY60" fmla="*/ 740229 h 1733407"/>
                      <a:gd name="connsiteX61" fmla="*/ 3799114 w 5116286"/>
                      <a:gd name="connsiteY61" fmla="*/ 762000 h 1733407"/>
                      <a:gd name="connsiteX62" fmla="*/ 3820886 w 5116286"/>
                      <a:gd name="connsiteY62" fmla="*/ 783772 h 1733407"/>
                      <a:gd name="connsiteX63" fmla="*/ 3875314 w 5116286"/>
                      <a:gd name="connsiteY63" fmla="*/ 827315 h 1733407"/>
                      <a:gd name="connsiteX64" fmla="*/ 3929743 w 5116286"/>
                      <a:gd name="connsiteY64" fmla="*/ 881743 h 1733407"/>
                      <a:gd name="connsiteX65" fmla="*/ 3962400 w 5116286"/>
                      <a:gd name="connsiteY65" fmla="*/ 903515 h 1733407"/>
                      <a:gd name="connsiteX66" fmla="*/ 4082143 w 5116286"/>
                      <a:gd name="connsiteY66" fmla="*/ 990600 h 1733407"/>
                      <a:gd name="connsiteX67" fmla="*/ 4147457 w 5116286"/>
                      <a:gd name="connsiteY67" fmla="*/ 1045029 h 1733407"/>
                      <a:gd name="connsiteX68" fmla="*/ 4180114 w 5116286"/>
                      <a:gd name="connsiteY68" fmla="*/ 1077686 h 1733407"/>
                      <a:gd name="connsiteX69" fmla="*/ 4223657 w 5116286"/>
                      <a:gd name="connsiteY69" fmla="*/ 1110343 h 1733407"/>
                      <a:gd name="connsiteX70" fmla="*/ 4256314 w 5116286"/>
                      <a:gd name="connsiteY70" fmla="*/ 1143000 h 1733407"/>
                      <a:gd name="connsiteX71" fmla="*/ 4299857 w 5116286"/>
                      <a:gd name="connsiteY71" fmla="*/ 1164772 h 1733407"/>
                      <a:gd name="connsiteX72" fmla="*/ 4332514 w 5116286"/>
                      <a:gd name="connsiteY72" fmla="*/ 1186543 h 1733407"/>
                      <a:gd name="connsiteX73" fmla="*/ 4376057 w 5116286"/>
                      <a:gd name="connsiteY73" fmla="*/ 1219200 h 1733407"/>
                      <a:gd name="connsiteX74" fmla="*/ 4474028 w 5116286"/>
                      <a:gd name="connsiteY74" fmla="*/ 1295400 h 1733407"/>
                      <a:gd name="connsiteX75" fmla="*/ 4517571 w 5116286"/>
                      <a:gd name="connsiteY75" fmla="*/ 1306286 h 1733407"/>
                      <a:gd name="connsiteX76" fmla="*/ 4604657 w 5116286"/>
                      <a:gd name="connsiteY76" fmla="*/ 1349829 h 1733407"/>
                      <a:gd name="connsiteX77" fmla="*/ 4702628 w 5116286"/>
                      <a:gd name="connsiteY77" fmla="*/ 1371600 h 1733407"/>
                      <a:gd name="connsiteX78" fmla="*/ 4735286 w 5116286"/>
                      <a:gd name="connsiteY78" fmla="*/ 1382486 h 1733407"/>
                      <a:gd name="connsiteX79" fmla="*/ 4811486 w 5116286"/>
                      <a:gd name="connsiteY79" fmla="*/ 1393372 h 1733407"/>
                      <a:gd name="connsiteX80" fmla="*/ 5061857 w 5116286"/>
                      <a:gd name="connsiteY80" fmla="*/ 1393372 h 1733407"/>
                      <a:gd name="connsiteX81" fmla="*/ 5116286 w 5116286"/>
                      <a:gd name="connsiteY81" fmla="*/ 1404258 h 1733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</a:cxnLst>
                    <a:rect l="l" t="t" r="r" b="b"/>
                    <a:pathLst>
                      <a:path w="5116286" h="1733407" extrusionOk="0">
                        <a:moveTo>
                          <a:pt x="0" y="1719943"/>
                        </a:moveTo>
                        <a:cubicBezTo>
                          <a:pt x="93427" y="1737368"/>
                          <a:pt x="54912" y="1737575"/>
                          <a:pt x="206828" y="1719943"/>
                        </a:cubicBezTo>
                        <a:cubicBezTo>
                          <a:pt x="218945" y="1719608"/>
                          <a:pt x="269048" y="1704140"/>
                          <a:pt x="283028" y="1698172"/>
                        </a:cubicBezTo>
                        <a:cubicBezTo>
                          <a:pt x="293818" y="1693211"/>
                          <a:pt x="303769" y="1684795"/>
                          <a:pt x="315686" y="1676400"/>
                        </a:cubicBezTo>
                        <a:cubicBezTo>
                          <a:pt x="341154" y="1651559"/>
                          <a:pt x="394409" y="1646205"/>
                          <a:pt x="424543" y="1621972"/>
                        </a:cubicBezTo>
                        <a:cubicBezTo>
                          <a:pt x="447467" y="1607595"/>
                          <a:pt x="467851" y="1587254"/>
                          <a:pt x="489857" y="1578429"/>
                        </a:cubicBezTo>
                        <a:cubicBezTo>
                          <a:pt x="502805" y="1570932"/>
                          <a:pt x="518778" y="1566070"/>
                          <a:pt x="533400" y="1556658"/>
                        </a:cubicBezTo>
                        <a:cubicBezTo>
                          <a:pt x="548290" y="1542323"/>
                          <a:pt x="559777" y="1537884"/>
                          <a:pt x="576943" y="1524000"/>
                        </a:cubicBezTo>
                        <a:cubicBezTo>
                          <a:pt x="613320" y="1498626"/>
                          <a:pt x="610786" y="1501756"/>
                          <a:pt x="653143" y="1480458"/>
                        </a:cubicBezTo>
                        <a:cubicBezTo>
                          <a:pt x="663403" y="1465843"/>
                          <a:pt x="679797" y="1455153"/>
                          <a:pt x="685800" y="1436915"/>
                        </a:cubicBezTo>
                        <a:cubicBezTo>
                          <a:pt x="703973" y="1411590"/>
                          <a:pt x="711880" y="1382424"/>
                          <a:pt x="729343" y="1349829"/>
                        </a:cubicBezTo>
                        <a:cubicBezTo>
                          <a:pt x="738558" y="1341959"/>
                          <a:pt x="742721" y="1327533"/>
                          <a:pt x="751114" y="1317172"/>
                        </a:cubicBezTo>
                        <a:cubicBezTo>
                          <a:pt x="796287" y="1275010"/>
                          <a:pt x="892628" y="1197428"/>
                          <a:pt x="892628" y="1197429"/>
                        </a:cubicBezTo>
                        <a:cubicBezTo>
                          <a:pt x="894054" y="1186905"/>
                          <a:pt x="896340" y="1173761"/>
                          <a:pt x="903514" y="1164772"/>
                        </a:cubicBezTo>
                        <a:cubicBezTo>
                          <a:pt x="979528" y="1005066"/>
                          <a:pt x="940006" y="1112789"/>
                          <a:pt x="1023257" y="1023258"/>
                        </a:cubicBezTo>
                        <a:cubicBezTo>
                          <a:pt x="1032019" y="1009966"/>
                          <a:pt x="1034326" y="1001551"/>
                          <a:pt x="1045028" y="990600"/>
                        </a:cubicBezTo>
                        <a:cubicBezTo>
                          <a:pt x="1065070" y="968327"/>
                          <a:pt x="1094347" y="951710"/>
                          <a:pt x="1110343" y="925286"/>
                        </a:cubicBezTo>
                        <a:cubicBezTo>
                          <a:pt x="1117518" y="916358"/>
                          <a:pt x="1125868" y="901702"/>
                          <a:pt x="1132114" y="892629"/>
                        </a:cubicBezTo>
                        <a:cubicBezTo>
                          <a:pt x="1137598" y="886087"/>
                          <a:pt x="1145449" y="879341"/>
                          <a:pt x="1153886" y="870858"/>
                        </a:cubicBezTo>
                        <a:cubicBezTo>
                          <a:pt x="1168150" y="857533"/>
                          <a:pt x="1172433" y="835286"/>
                          <a:pt x="1186543" y="816429"/>
                        </a:cubicBezTo>
                        <a:cubicBezTo>
                          <a:pt x="1197023" y="798956"/>
                          <a:pt x="1208016" y="787614"/>
                          <a:pt x="1219200" y="772886"/>
                        </a:cubicBezTo>
                        <a:cubicBezTo>
                          <a:pt x="1234936" y="761278"/>
                          <a:pt x="1242644" y="735094"/>
                          <a:pt x="1262743" y="718458"/>
                        </a:cubicBezTo>
                        <a:cubicBezTo>
                          <a:pt x="1271078" y="715574"/>
                          <a:pt x="1284097" y="710648"/>
                          <a:pt x="1295400" y="707572"/>
                        </a:cubicBezTo>
                        <a:cubicBezTo>
                          <a:pt x="1310502" y="693242"/>
                          <a:pt x="1321798" y="674047"/>
                          <a:pt x="1338943" y="664029"/>
                        </a:cubicBezTo>
                        <a:cubicBezTo>
                          <a:pt x="1423637" y="626707"/>
                          <a:pt x="1334136" y="660279"/>
                          <a:pt x="1469571" y="566058"/>
                        </a:cubicBezTo>
                        <a:cubicBezTo>
                          <a:pt x="1482482" y="559578"/>
                          <a:pt x="1498792" y="541527"/>
                          <a:pt x="1513114" y="533400"/>
                        </a:cubicBezTo>
                        <a:cubicBezTo>
                          <a:pt x="1542931" y="491494"/>
                          <a:pt x="1582596" y="484296"/>
                          <a:pt x="1600200" y="446315"/>
                        </a:cubicBezTo>
                        <a:cubicBezTo>
                          <a:pt x="1608535" y="440058"/>
                          <a:pt x="1617013" y="432037"/>
                          <a:pt x="1621971" y="424543"/>
                        </a:cubicBezTo>
                        <a:cubicBezTo>
                          <a:pt x="1632476" y="413413"/>
                          <a:pt x="1644376" y="394485"/>
                          <a:pt x="1654628" y="381000"/>
                        </a:cubicBezTo>
                        <a:cubicBezTo>
                          <a:pt x="1659510" y="370266"/>
                          <a:pt x="1669742" y="358335"/>
                          <a:pt x="1676400" y="348343"/>
                        </a:cubicBezTo>
                        <a:cubicBezTo>
                          <a:pt x="1686497" y="338868"/>
                          <a:pt x="1697641" y="337499"/>
                          <a:pt x="1709057" y="326572"/>
                        </a:cubicBezTo>
                        <a:cubicBezTo>
                          <a:pt x="1717545" y="318936"/>
                          <a:pt x="1725262" y="304433"/>
                          <a:pt x="1730828" y="293915"/>
                        </a:cubicBezTo>
                        <a:cubicBezTo>
                          <a:pt x="1741555" y="280029"/>
                          <a:pt x="1758969" y="262174"/>
                          <a:pt x="1774371" y="250372"/>
                        </a:cubicBezTo>
                        <a:cubicBezTo>
                          <a:pt x="1782278" y="237609"/>
                          <a:pt x="1789739" y="223059"/>
                          <a:pt x="1796143" y="206829"/>
                        </a:cubicBezTo>
                        <a:cubicBezTo>
                          <a:pt x="1815953" y="183914"/>
                          <a:pt x="1860519" y="122685"/>
                          <a:pt x="1894114" y="87086"/>
                        </a:cubicBezTo>
                        <a:cubicBezTo>
                          <a:pt x="1905830" y="79486"/>
                          <a:pt x="1915948" y="71734"/>
                          <a:pt x="1926771" y="65315"/>
                        </a:cubicBezTo>
                        <a:cubicBezTo>
                          <a:pt x="1949162" y="60978"/>
                          <a:pt x="1975133" y="52829"/>
                          <a:pt x="1992086" y="43543"/>
                        </a:cubicBezTo>
                        <a:cubicBezTo>
                          <a:pt x="2001964" y="40100"/>
                          <a:pt x="2013322" y="36498"/>
                          <a:pt x="2024743" y="32658"/>
                        </a:cubicBezTo>
                        <a:cubicBezTo>
                          <a:pt x="2041289" y="25607"/>
                          <a:pt x="2052494" y="26676"/>
                          <a:pt x="2068286" y="21772"/>
                        </a:cubicBezTo>
                        <a:cubicBezTo>
                          <a:pt x="2193327" y="24295"/>
                          <a:pt x="2084267" y="4831"/>
                          <a:pt x="2166257" y="0"/>
                        </a:cubicBezTo>
                        <a:cubicBezTo>
                          <a:pt x="2281270" y="39546"/>
                          <a:pt x="2464143" y="13271"/>
                          <a:pt x="2579914" y="21772"/>
                        </a:cubicBezTo>
                        <a:cubicBezTo>
                          <a:pt x="2599912" y="20209"/>
                          <a:pt x="2625211" y="28271"/>
                          <a:pt x="2645228" y="32658"/>
                        </a:cubicBezTo>
                        <a:cubicBezTo>
                          <a:pt x="2681599" y="39476"/>
                          <a:pt x="2754086" y="54428"/>
                          <a:pt x="2754086" y="54429"/>
                        </a:cubicBezTo>
                        <a:cubicBezTo>
                          <a:pt x="2768770" y="60173"/>
                          <a:pt x="2784383" y="72988"/>
                          <a:pt x="2797628" y="76200"/>
                        </a:cubicBezTo>
                        <a:cubicBezTo>
                          <a:pt x="2835909" y="96700"/>
                          <a:pt x="2845353" y="97796"/>
                          <a:pt x="2884714" y="108858"/>
                        </a:cubicBezTo>
                        <a:cubicBezTo>
                          <a:pt x="2913755" y="138174"/>
                          <a:pt x="2908074" y="134338"/>
                          <a:pt x="2950028" y="163286"/>
                        </a:cubicBezTo>
                        <a:cubicBezTo>
                          <a:pt x="2983814" y="187071"/>
                          <a:pt x="3019956" y="205241"/>
                          <a:pt x="3048000" y="228600"/>
                        </a:cubicBezTo>
                        <a:cubicBezTo>
                          <a:pt x="3062588" y="233705"/>
                          <a:pt x="3077048" y="241918"/>
                          <a:pt x="3091543" y="250372"/>
                        </a:cubicBezTo>
                        <a:cubicBezTo>
                          <a:pt x="3110471" y="261489"/>
                          <a:pt x="3131709" y="270779"/>
                          <a:pt x="3145971" y="283029"/>
                        </a:cubicBezTo>
                        <a:cubicBezTo>
                          <a:pt x="3157724" y="287379"/>
                          <a:pt x="3168615" y="297476"/>
                          <a:pt x="3178628" y="304800"/>
                        </a:cubicBezTo>
                        <a:cubicBezTo>
                          <a:pt x="3199407" y="314769"/>
                          <a:pt x="3227937" y="311651"/>
                          <a:pt x="3243943" y="326572"/>
                        </a:cubicBezTo>
                        <a:cubicBezTo>
                          <a:pt x="3357009" y="389201"/>
                          <a:pt x="3225482" y="318484"/>
                          <a:pt x="3309257" y="381000"/>
                        </a:cubicBezTo>
                        <a:cubicBezTo>
                          <a:pt x="3345589" y="404368"/>
                          <a:pt x="3372201" y="425529"/>
                          <a:pt x="3396343" y="446315"/>
                        </a:cubicBezTo>
                        <a:cubicBezTo>
                          <a:pt x="3405545" y="456561"/>
                          <a:pt x="3425235" y="466757"/>
                          <a:pt x="3439886" y="478972"/>
                        </a:cubicBezTo>
                        <a:cubicBezTo>
                          <a:pt x="3472437" y="512379"/>
                          <a:pt x="3474332" y="516384"/>
                          <a:pt x="3516086" y="544286"/>
                        </a:cubicBezTo>
                        <a:cubicBezTo>
                          <a:pt x="3532224" y="556208"/>
                          <a:pt x="3551847" y="563498"/>
                          <a:pt x="3570514" y="576943"/>
                        </a:cubicBezTo>
                        <a:cubicBezTo>
                          <a:pt x="3671019" y="650351"/>
                          <a:pt x="3556016" y="597322"/>
                          <a:pt x="3635828" y="631372"/>
                        </a:cubicBezTo>
                        <a:cubicBezTo>
                          <a:pt x="3642573" y="640367"/>
                          <a:pt x="3656943" y="646216"/>
                          <a:pt x="3668486" y="653143"/>
                        </a:cubicBezTo>
                        <a:cubicBezTo>
                          <a:pt x="3677966" y="658307"/>
                          <a:pt x="3684841" y="667447"/>
                          <a:pt x="3690257" y="674915"/>
                        </a:cubicBezTo>
                        <a:cubicBezTo>
                          <a:pt x="3705890" y="690271"/>
                          <a:pt x="3718615" y="693741"/>
                          <a:pt x="3733800" y="707572"/>
                        </a:cubicBezTo>
                        <a:cubicBezTo>
                          <a:pt x="3745741" y="714618"/>
                          <a:pt x="3755131" y="729091"/>
                          <a:pt x="3766457" y="740229"/>
                        </a:cubicBezTo>
                        <a:cubicBezTo>
                          <a:pt x="3774013" y="747363"/>
                          <a:pt x="3785679" y="751639"/>
                          <a:pt x="3799114" y="762000"/>
                        </a:cubicBezTo>
                        <a:cubicBezTo>
                          <a:pt x="3807825" y="768468"/>
                          <a:pt x="3811352" y="777652"/>
                          <a:pt x="3820886" y="783772"/>
                        </a:cubicBezTo>
                        <a:cubicBezTo>
                          <a:pt x="3839081" y="798066"/>
                          <a:pt x="3857054" y="812234"/>
                          <a:pt x="3875314" y="827315"/>
                        </a:cubicBezTo>
                        <a:cubicBezTo>
                          <a:pt x="3888156" y="845837"/>
                          <a:pt x="3907933" y="864777"/>
                          <a:pt x="3929743" y="881743"/>
                        </a:cubicBezTo>
                        <a:cubicBezTo>
                          <a:pt x="3938405" y="889802"/>
                          <a:pt x="3948031" y="895911"/>
                          <a:pt x="3962400" y="903515"/>
                        </a:cubicBezTo>
                        <a:cubicBezTo>
                          <a:pt x="4002261" y="933564"/>
                          <a:pt x="4050037" y="965958"/>
                          <a:pt x="4082143" y="990600"/>
                        </a:cubicBezTo>
                        <a:cubicBezTo>
                          <a:pt x="4112484" y="1037098"/>
                          <a:pt x="4069508" y="971745"/>
                          <a:pt x="4147457" y="1045029"/>
                        </a:cubicBezTo>
                        <a:cubicBezTo>
                          <a:pt x="4156884" y="1056982"/>
                          <a:pt x="4169723" y="1067740"/>
                          <a:pt x="4180114" y="1077686"/>
                        </a:cubicBezTo>
                        <a:cubicBezTo>
                          <a:pt x="4193180" y="1093061"/>
                          <a:pt x="4208318" y="1095595"/>
                          <a:pt x="4223657" y="1110343"/>
                        </a:cubicBezTo>
                        <a:cubicBezTo>
                          <a:pt x="4238143" y="1121392"/>
                          <a:pt x="4244886" y="1134451"/>
                          <a:pt x="4256314" y="1143000"/>
                        </a:cubicBezTo>
                        <a:cubicBezTo>
                          <a:pt x="4268124" y="1151593"/>
                          <a:pt x="4286209" y="1153805"/>
                          <a:pt x="4299857" y="1164772"/>
                        </a:cubicBezTo>
                        <a:cubicBezTo>
                          <a:pt x="4309022" y="1171785"/>
                          <a:pt x="4322665" y="1180648"/>
                          <a:pt x="4332514" y="1186543"/>
                        </a:cubicBezTo>
                        <a:cubicBezTo>
                          <a:pt x="4346631" y="1199251"/>
                          <a:pt x="4361725" y="1207301"/>
                          <a:pt x="4376057" y="1219200"/>
                        </a:cubicBezTo>
                        <a:cubicBezTo>
                          <a:pt x="4428207" y="1266466"/>
                          <a:pt x="4407995" y="1269248"/>
                          <a:pt x="4474028" y="1295400"/>
                        </a:cubicBezTo>
                        <a:cubicBezTo>
                          <a:pt x="4488856" y="1305390"/>
                          <a:pt x="4506604" y="1300428"/>
                          <a:pt x="4517571" y="1306286"/>
                        </a:cubicBezTo>
                        <a:cubicBezTo>
                          <a:pt x="4542375" y="1324678"/>
                          <a:pt x="4578540" y="1336698"/>
                          <a:pt x="4604657" y="1349829"/>
                        </a:cubicBezTo>
                        <a:cubicBezTo>
                          <a:pt x="4642023" y="1359824"/>
                          <a:pt x="4661152" y="1357854"/>
                          <a:pt x="4702628" y="1371600"/>
                        </a:cubicBezTo>
                        <a:cubicBezTo>
                          <a:pt x="4714195" y="1372771"/>
                          <a:pt x="4723549" y="1379711"/>
                          <a:pt x="4735286" y="1382486"/>
                        </a:cubicBezTo>
                        <a:cubicBezTo>
                          <a:pt x="4759524" y="1381595"/>
                          <a:pt x="4781048" y="1390651"/>
                          <a:pt x="4811486" y="1393372"/>
                        </a:cubicBezTo>
                        <a:cubicBezTo>
                          <a:pt x="4937252" y="1373319"/>
                          <a:pt x="4901061" y="1373831"/>
                          <a:pt x="5061857" y="1393372"/>
                        </a:cubicBezTo>
                        <a:cubicBezTo>
                          <a:pt x="5080276" y="1395126"/>
                          <a:pt x="5116286" y="1404258"/>
                          <a:pt x="5116286" y="1404258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924DFD9-81BB-2349-9094-EDC45611523E}"/>
              </a:ext>
            </a:extLst>
          </p:cNvPr>
          <p:cNvSpPr txBox="1"/>
          <p:nvPr/>
        </p:nvSpPr>
        <p:spPr>
          <a:xfrm>
            <a:off x="531341" y="1569308"/>
            <a:ext cx="4324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Ice</a:t>
            </a:r>
            <a:r>
              <a:rPr lang="de-DE" dirty="0"/>
              <a:t>-finder score:</a:t>
            </a:r>
            <a:br>
              <a:rPr lang="de-DE" dirty="0"/>
            </a:br>
            <a:r>
              <a:rPr lang="de-DE" i="1" dirty="0"/>
              <a:t>S</a:t>
            </a:r>
            <a:r>
              <a:rPr lang="de-DE" dirty="0"/>
              <a:t> = </a:t>
            </a:r>
            <a:r>
              <a:rPr lang="de-DE" i="1" dirty="0"/>
              <a:t>N</a:t>
            </a:r>
            <a:r>
              <a:rPr lang="de-DE" baseline="30000" dirty="0"/>
              <a:t>1/2</a:t>
            </a:r>
            <a:r>
              <a:rPr lang="de-DE" dirty="0"/>
              <a:t>(〈</a:t>
            </a:r>
            <a:r>
              <a:rPr lang="de-DE" i="1" dirty="0"/>
              <a:t>I</a:t>
            </a:r>
            <a:r>
              <a:rPr lang="de-DE" baseline="-25000" dirty="0"/>
              <a:t>obs</a:t>
            </a:r>
            <a:r>
              <a:rPr lang="de-DE" dirty="0"/>
              <a:t>〉</a:t>
            </a:r>
            <a:r>
              <a:rPr lang="de-DE" i="1" dirty="0"/>
              <a:t>s</a:t>
            </a:r>
            <a:r>
              <a:rPr lang="de-DE" baseline="30000" dirty="0"/>
              <a:t>−1</a:t>
            </a:r>
            <a:r>
              <a:rPr lang="de-DE" dirty="0"/>
              <a:t> − </a:t>
            </a:r>
            <a:r>
              <a:rPr lang="de-DE" i="1" dirty="0"/>
              <a:t>f</a:t>
            </a:r>
            <a:r>
              <a:rPr lang="de-DE" dirty="0"/>
              <a:t>)]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I am </a:t>
            </a:r>
            <a:r>
              <a:rPr lang="de-DE" dirty="0" err="1"/>
              <a:t>looking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quantify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deviation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ice</a:t>
            </a:r>
            <a:r>
              <a:rPr lang="de-DE" dirty="0"/>
              <a:t> ring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„normal“ </a:t>
            </a:r>
            <a:r>
              <a:rPr lang="de-DE" dirty="0" err="1"/>
              <a:t>image</a:t>
            </a:r>
            <a:r>
              <a:rPr lang="de-DE" dirty="0"/>
              <a:t>.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6038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F5D13F-9692-E941-90A7-D62A1D13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Decider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2C3C9A9-9046-D24F-AD6A-2594E1FF8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235" y="2353265"/>
            <a:ext cx="1703555" cy="1216686"/>
          </a:xfrm>
          <a:prstGeom prst="rect">
            <a:avLst/>
          </a:prstGeom>
        </p:spPr>
      </p:pic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AC0361F6-49F0-324A-B854-E6F62DA06123}"/>
              </a:ext>
            </a:extLst>
          </p:cNvPr>
          <p:cNvCxnSpPr>
            <a:cxnSpLocks/>
          </p:cNvCxnSpPr>
          <p:nvPr/>
        </p:nvCxnSpPr>
        <p:spPr>
          <a:xfrm flipV="1">
            <a:off x="2777343" y="3051726"/>
            <a:ext cx="601348" cy="518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E5AC3432-C2E8-2149-BC02-A99CE946C07A}"/>
              </a:ext>
            </a:extLst>
          </p:cNvPr>
          <p:cNvSpPr/>
          <p:nvPr/>
        </p:nvSpPr>
        <p:spPr>
          <a:xfrm>
            <a:off x="5986349" y="2468275"/>
            <a:ext cx="888870" cy="299712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CNN</a:t>
            </a:r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65B4D9C1-8835-3143-93C0-3698A19C8649}"/>
              </a:ext>
            </a:extLst>
          </p:cNvPr>
          <p:cNvSpPr/>
          <p:nvPr/>
        </p:nvSpPr>
        <p:spPr>
          <a:xfrm>
            <a:off x="9880417" y="3278105"/>
            <a:ext cx="1034854" cy="12483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F5D3390-9F95-D44B-8077-C6EF497BCBA9}"/>
              </a:ext>
            </a:extLst>
          </p:cNvPr>
          <p:cNvSpPr txBox="1"/>
          <p:nvPr/>
        </p:nvSpPr>
        <p:spPr>
          <a:xfrm>
            <a:off x="6964169" y="3222203"/>
            <a:ext cx="119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Probability</a:t>
            </a:r>
            <a:endParaRPr lang="de-DE" dirty="0"/>
          </a:p>
        </p:txBody>
      </p:sp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A9458335-1BD9-DB41-830A-3CA8F5ED8F98}"/>
              </a:ext>
            </a:extLst>
          </p:cNvPr>
          <p:cNvSpPr/>
          <p:nvPr/>
        </p:nvSpPr>
        <p:spPr>
          <a:xfrm>
            <a:off x="4944339" y="2764471"/>
            <a:ext cx="766343" cy="47756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BAD288E-FE1A-6440-A104-4C3DB0572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239" y="4248717"/>
            <a:ext cx="1703555" cy="1216686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1264C1-C931-CA4D-881F-C304EF71C4F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760768" y="4286620"/>
            <a:ext cx="619471" cy="570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6165DC68-6AED-774F-B78D-7A490D2F983C}"/>
              </a:ext>
            </a:extLst>
          </p:cNvPr>
          <p:cNvSpPr/>
          <p:nvPr/>
        </p:nvSpPr>
        <p:spPr>
          <a:xfrm>
            <a:off x="4892292" y="4500811"/>
            <a:ext cx="766343" cy="47756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60D9E72B-0DD6-CE4F-A19F-F7234A5647F4}"/>
              </a:ext>
            </a:extLst>
          </p:cNvPr>
          <p:cNvSpPr/>
          <p:nvPr/>
        </p:nvSpPr>
        <p:spPr>
          <a:xfrm>
            <a:off x="7190274" y="2776202"/>
            <a:ext cx="766343" cy="47756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F71FBE71-28F3-F141-BA02-DDC4E0CCB810}"/>
              </a:ext>
            </a:extLst>
          </p:cNvPr>
          <p:cNvSpPr/>
          <p:nvPr/>
        </p:nvSpPr>
        <p:spPr>
          <a:xfrm>
            <a:off x="7190273" y="4500811"/>
            <a:ext cx="766343" cy="47756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16DDAE1-A1D4-B548-9934-8E7E4BC825B8}"/>
              </a:ext>
            </a:extLst>
          </p:cNvPr>
          <p:cNvSpPr txBox="1"/>
          <p:nvPr/>
        </p:nvSpPr>
        <p:spPr>
          <a:xfrm>
            <a:off x="6910098" y="4999959"/>
            <a:ext cx="119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Probability</a:t>
            </a:r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33EB0E9-403B-524E-91D3-28C8C83FF596}"/>
              </a:ext>
            </a:extLst>
          </p:cNvPr>
          <p:cNvSpPr/>
          <p:nvPr/>
        </p:nvSpPr>
        <p:spPr>
          <a:xfrm>
            <a:off x="8315232" y="2468275"/>
            <a:ext cx="1191290" cy="299712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Decider</a:t>
            </a:r>
            <a:br>
              <a:rPr lang="de-DE" dirty="0"/>
            </a:br>
            <a:r>
              <a:rPr lang="de-DE" dirty="0"/>
              <a:t>Model</a:t>
            </a:r>
          </a:p>
        </p:txBody>
      </p:sp>
      <p:sp>
        <p:nvSpPr>
          <p:cNvPr id="17" name="180-Grad-Pfeil 16">
            <a:extLst>
              <a:ext uri="{FF2B5EF4-FFF2-40B4-BE49-F238E27FC236}">
                <a16:creationId xmlns:a16="http://schemas.microsoft.com/office/drawing/2014/main" id="{6FBA6293-F21B-1643-A418-FD4E49E5B87F}"/>
              </a:ext>
            </a:extLst>
          </p:cNvPr>
          <p:cNvSpPr/>
          <p:nvPr/>
        </p:nvSpPr>
        <p:spPr>
          <a:xfrm rot="10800000" flipH="1">
            <a:off x="4310908" y="5659320"/>
            <a:ext cx="4765896" cy="639903"/>
          </a:xfrm>
          <a:prstGeom prst="uturnArrow">
            <a:avLst>
              <a:gd name="adj1" fmla="val 25000"/>
              <a:gd name="adj2" fmla="val 25000"/>
              <a:gd name="adj3" fmla="val 41364"/>
              <a:gd name="adj4" fmla="val 75000"/>
              <a:gd name="adj5" fmla="val 1000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180-Grad-Pfeil 17">
            <a:extLst>
              <a:ext uri="{FF2B5EF4-FFF2-40B4-BE49-F238E27FC236}">
                <a16:creationId xmlns:a16="http://schemas.microsoft.com/office/drawing/2014/main" id="{84AF152E-A95C-C74F-B2CA-3E1FA48E2571}"/>
              </a:ext>
            </a:extLst>
          </p:cNvPr>
          <p:cNvSpPr/>
          <p:nvPr/>
        </p:nvSpPr>
        <p:spPr>
          <a:xfrm>
            <a:off x="4311055" y="1415308"/>
            <a:ext cx="4765896" cy="639903"/>
          </a:xfrm>
          <a:prstGeom prst="uturnArrow">
            <a:avLst>
              <a:gd name="adj1" fmla="val 25000"/>
              <a:gd name="adj2" fmla="val 25000"/>
              <a:gd name="adj3" fmla="val 41364"/>
              <a:gd name="adj4" fmla="val 75000"/>
              <a:gd name="adj5" fmla="val 1000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B72AD8D-618E-E945-BC98-E492686E873B}"/>
              </a:ext>
            </a:extLst>
          </p:cNvPr>
          <p:cNvSpPr txBox="1"/>
          <p:nvPr/>
        </p:nvSpPr>
        <p:spPr>
          <a:xfrm>
            <a:off x="5850761" y="958905"/>
            <a:ext cx="119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Position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F6064E5-4AA6-E44F-A738-0F46F344FA01}"/>
              </a:ext>
            </a:extLst>
          </p:cNvPr>
          <p:cNvSpPr txBox="1"/>
          <p:nvPr/>
        </p:nvSpPr>
        <p:spPr>
          <a:xfrm>
            <a:off x="5850761" y="6408040"/>
            <a:ext cx="119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Position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785FE29-E828-A14B-8998-9AE549E18E27}"/>
              </a:ext>
            </a:extLst>
          </p:cNvPr>
          <p:cNvSpPr txBox="1"/>
          <p:nvPr/>
        </p:nvSpPr>
        <p:spPr>
          <a:xfrm>
            <a:off x="11057568" y="3607725"/>
            <a:ext cx="1191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Score/</a:t>
            </a:r>
            <a:br>
              <a:rPr lang="de-DE" dirty="0"/>
            </a:br>
            <a:r>
              <a:rPr lang="de-DE" dirty="0" err="1"/>
              <a:t>Probability</a:t>
            </a:r>
            <a:endParaRPr lang="de-DE" dirty="0"/>
          </a:p>
        </p:txBody>
      </p:sp>
      <p:sp>
        <p:nvSpPr>
          <p:cNvPr id="22" name="Gefaltete Ecke 21">
            <a:extLst>
              <a:ext uri="{FF2B5EF4-FFF2-40B4-BE49-F238E27FC236}">
                <a16:creationId xmlns:a16="http://schemas.microsoft.com/office/drawing/2014/main" id="{75FBF2A3-151C-E446-B109-94C36D5C0DC8}"/>
              </a:ext>
            </a:extLst>
          </p:cNvPr>
          <p:cNvSpPr/>
          <p:nvPr/>
        </p:nvSpPr>
        <p:spPr>
          <a:xfrm>
            <a:off x="1408669" y="3645242"/>
            <a:ext cx="1306626" cy="641377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.mtz</a:t>
            </a:r>
          </a:p>
        </p:txBody>
      </p:sp>
    </p:spTree>
    <p:extLst>
      <p:ext uri="{BB962C8B-B14F-4D97-AF65-F5344CB8AC3E}">
        <p14:creationId xmlns:p14="http://schemas.microsoft.com/office/powerpoint/2010/main" val="3463046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ight Arrow 21">
            <a:extLst>
              <a:ext uri="{FF2B5EF4-FFF2-40B4-BE49-F238E27FC236}">
                <a16:creationId xmlns:a16="http://schemas.microsoft.com/office/drawing/2014/main" id="{5958517C-7714-C544-9AC8-28F66E99A514}"/>
              </a:ext>
            </a:extLst>
          </p:cNvPr>
          <p:cNvSpPr/>
          <p:nvPr/>
        </p:nvSpPr>
        <p:spPr>
          <a:xfrm>
            <a:off x="9858817" y="2465584"/>
            <a:ext cx="2184400" cy="1103116"/>
          </a:xfrm>
          <a:prstGeom prst="rightArrow">
            <a:avLst>
              <a:gd name="adj1" fmla="val 100000"/>
              <a:gd name="adj2" fmla="val 14061"/>
            </a:avLst>
          </a:prstGeom>
          <a:solidFill>
            <a:srgbClr val="8FBC8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Deployment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2D2ADF19-A78A-BB4F-B6E7-162F519F5B9F}"/>
              </a:ext>
            </a:extLst>
          </p:cNvPr>
          <p:cNvSpPr/>
          <p:nvPr/>
        </p:nvSpPr>
        <p:spPr>
          <a:xfrm>
            <a:off x="8304293" y="2465584"/>
            <a:ext cx="2184400" cy="1103116"/>
          </a:xfrm>
          <a:prstGeom prst="rightArrow">
            <a:avLst>
              <a:gd name="adj1" fmla="val 100000"/>
              <a:gd name="adj2" fmla="val 14061"/>
            </a:avLst>
          </a:prstGeom>
          <a:solidFill>
            <a:srgbClr val="4582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Model Evaluation</a:t>
            </a:r>
          </a:p>
        </p:txBody>
      </p:sp>
      <p:sp>
        <p:nvSpPr>
          <p:cNvPr id="49" name="Bent Up Arrow 48">
            <a:extLst>
              <a:ext uri="{FF2B5EF4-FFF2-40B4-BE49-F238E27FC236}">
                <a16:creationId xmlns:a16="http://schemas.microsoft.com/office/drawing/2014/main" id="{5BFEE5BF-67FA-3943-BC97-D68A3900F1DC}"/>
              </a:ext>
            </a:extLst>
          </p:cNvPr>
          <p:cNvSpPr/>
          <p:nvPr/>
        </p:nvSpPr>
        <p:spPr>
          <a:xfrm>
            <a:off x="4565369" y="3276600"/>
            <a:ext cx="4958434" cy="1574800"/>
          </a:xfrm>
          <a:prstGeom prst="bentUpArrow">
            <a:avLst>
              <a:gd name="adj1" fmla="val 28764"/>
              <a:gd name="adj2" fmla="val 16557"/>
              <a:gd name="adj3" fmla="val 18485"/>
            </a:avLst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set</a:t>
            </a: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C63F4C9F-CEB5-784B-9BD7-E70167CA4A1D}"/>
              </a:ext>
            </a:extLst>
          </p:cNvPr>
          <p:cNvSpPr/>
          <p:nvPr/>
        </p:nvSpPr>
        <p:spPr>
          <a:xfrm>
            <a:off x="6311956" y="2465584"/>
            <a:ext cx="2184400" cy="1103116"/>
          </a:xfrm>
          <a:prstGeom prst="rightArrow">
            <a:avLst>
              <a:gd name="adj1" fmla="val 100000"/>
              <a:gd name="adj2" fmla="val 14061"/>
            </a:avLst>
          </a:prstGeom>
          <a:solidFill>
            <a:srgbClr val="4582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Model Training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B22DD592-3D3C-474F-AF76-D2D0C1DA0741}"/>
              </a:ext>
            </a:extLst>
          </p:cNvPr>
          <p:cNvSpPr/>
          <p:nvPr/>
        </p:nvSpPr>
        <p:spPr>
          <a:xfrm>
            <a:off x="4565369" y="2465584"/>
            <a:ext cx="2184400" cy="1103116"/>
          </a:xfrm>
          <a:prstGeom prst="rightArrow">
            <a:avLst>
              <a:gd name="adj1" fmla="val 100000"/>
              <a:gd name="adj2" fmla="val 14061"/>
            </a:avLst>
          </a:prstGeom>
          <a:solidFill>
            <a:srgbClr val="4582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Training /Validation set</a:t>
            </a:r>
          </a:p>
        </p:txBody>
      </p:sp>
      <p:sp>
        <p:nvSpPr>
          <p:cNvPr id="2" name="Gefaltete Ecke 21">
            <a:extLst>
              <a:ext uri="{FF2B5EF4-FFF2-40B4-BE49-F238E27FC236}">
                <a16:creationId xmlns:a16="http://schemas.microsoft.com/office/drawing/2014/main" id="{9B4EAB0F-6427-EF48-8FB5-1BA08B0644A4}"/>
              </a:ext>
            </a:extLst>
          </p:cNvPr>
          <p:cNvSpPr/>
          <p:nvPr/>
        </p:nvSpPr>
        <p:spPr>
          <a:xfrm>
            <a:off x="1089638" y="799024"/>
            <a:ext cx="1196362" cy="641377"/>
          </a:xfrm>
          <a:prstGeom prst="foldedCorner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.mtz</a:t>
            </a:r>
          </a:p>
        </p:txBody>
      </p:sp>
      <p:pic>
        <p:nvPicPr>
          <p:cNvPr id="7" name="Inhaltsplatzhalter 3">
            <a:extLst>
              <a:ext uri="{FF2B5EF4-FFF2-40B4-BE49-F238E27FC236}">
                <a16:creationId xmlns:a16="http://schemas.microsoft.com/office/drawing/2014/main" id="{6FCE2AAE-6862-D643-BA5B-308C9C0A9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20" y="2863262"/>
            <a:ext cx="2227518" cy="1670638"/>
          </a:xfrm>
          <a:prstGeom prst="rect">
            <a:avLst/>
          </a:prstGeom>
          <a:ln>
            <a:noFill/>
          </a:ln>
        </p:spPr>
      </p:pic>
      <p:sp>
        <p:nvSpPr>
          <p:cNvPr id="14" name="Rechteck 5">
            <a:extLst>
              <a:ext uri="{FF2B5EF4-FFF2-40B4-BE49-F238E27FC236}">
                <a16:creationId xmlns:a16="http://schemas.microsoft.com/office/drawing/2014/main" id="{B2FC5ED4-F235-A94E-A6FB-812DC1E1A236}"/>
              </a:ext>
            </a:extLst>
          </p:cNvPr>
          <p:cNvSpPr/>
          <p:nvPr/>
        </p:nvSpPr>
        <p:spPr>
          <a:xfrm>
            <a:off x="3399188" y="2465584"/>
            <a:ext cx="1329310" cy="238581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33CA3CE1-18C0-BC46-9982-2F41E620AAC9}"/>
              </a:ext>
            </a:extLst>
          </p:cNvPr>
          <p:cNvSpPr/>
          <p:nvPr/>
        </p:nvSpPr>
        <p:spPr>
          <a:xfrm>
            <a:off x="2384415" y="2921789"/>
            <a:ext cx="1185252" cy="1473406"/>
          </a:xfrm>
          <a:prstGeom prst="rightArrow">
            <a:avLst>
              <a:gd name="adj1" fmla="val 100000"/>
              <a:gd name="adj2" fmla="val 14061"/>
            </a:avLst>
          </a:prstGeom>
          <a:solidFill>
            <a:srgbClr val="8FBC8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Labeling</a:t>
            </a: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FA98E18D-7EF5-ED4F-85CD-C8C55DC79671}"/>
              </a:ext>
            </a:extLst>
          </p:cNvPr>
          <p:cNvSpPr/>
          <p:nvPr/>
        </p:nvSpPr>
        <p:spPr>
          <a:xfrm rot="5400000">
            <a:off x="805877" y="1711299"/>
            <a:ext cx="1670639" cy="1103116"/>
          </a:xfrm>
          <a:prstGeom prst="rightArrow">
            <a:avLst>
              <a:gd name="adj1" fmla="val 100000"/>
              <a:gd name="adj2" fmla="val 14061"/>
            </a:avLst>
          </a:prstGeom>
          <a:solidFill>
            <a:srgbClr val="8FBC8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D0CBB36-15EC-B84B-BE37-791E0F953DC4}"/>
                  </a:ext>
                </a:extLst>
              </p:cNvPr>
              <p:cNvSpPr txBox="1"/>
              <p:nvPr/>
            </p:nvSpPr>
            <p:spPr>
              <a:xfrm>
                <a:off x="974896" y="1790726"/>
                <a:ext cx="1295400" cy="8617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</m:oMath>
                  </m:oMathPara>
                </a14:m>
                <a:endParaRPr lang="en-DE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</m:oMath>
                  </m:oMathPara>
                </a14:m>
                <a:endParaRPr lang="de-DE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𝑅𝑒𝑠𝑜𝑙𝑢𝑡𝑖𝑜𝑛</m:t>
                      </m:r>
                    </m:oMath>
                  </m:oMathPara>
                </a14:m>
                <a:endParaRPr lang="en-DE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D0CBB36-15EC-B84B-BE37-791E0F953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96" y="1790726"/>
                <a:ext cx="1295400" cy="8617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242D914D-CAF9-C64E-ADF7-069F882837E6}"/>
              </a:ext>
            </a:extLst>
          </p:cNvPr>
          <p:cNvSpPr/>
          <p:nvPr/>
        </p:nvSpPr>
        <p:spPr>
          <a:xfrm>
            <a:off x="731148" y="2892525"/>
            <a:ext cx="190983" cy="1531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23E6972-E1A8-264D-9787-F04891A1785B}"/>
              </a:ext>
            </a:extLst>
          </p:cNvPr>
          <p:cNvSpPr/>
          <p:nvPr/>
        </p:nvSpPr>
        <p:spPr>
          <a:xfrm rot="5400000">
            <a:off x="1515085" y="3727163"/>
            <a:ext cx="190983" cy="1531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1CF8FD-C2F7-6042-89E7-EA4875D7D7F1}"/>
              </a:ext>
            </a:extLst>
          </p:cNvPr>
          <p:cNvSpPr txBox="1"/>
          <p:nvPr/>
        </p:nvSpPr>
        <p:spPr>
          <a:xfrm>
            <a:off x="922131" y="3476142"/>
            <a:ext cx="16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2D-histogram</a:t>
            </a:r>
          </a:p>
        </p:txBody>
      </p:sp>
      <p:pic>
        <p:nvPicPr>
          <p:cNvPr id="1026" name="Picture 2" descr="Kubeflow">
            <a:extLst>
              <a:ext uri="{FF2B5EF4-FFF2-40B4-BE49-F238E27FC236}">
                <a16:creationId xmlns:a16="http://schemas.microsoft.com/office/drawing/2014/main" id="{06843D52-3A98-094D-8F07-3C8729327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950" y="2465585"/>
            <a:ext cx="346578" cy="34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Kubeflow">
            <a:extLst>
              <a:ext uri="{FF2B5EF4-FFF2-40B4-BE49-F238E27FC236}">
                <a16:creationId xmlns:a16="http://schemas.microsoft.com/office/drawing/2014/main" id="{333F860A-1A30-6E48-B03F-6F13E86E8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525" y="2479211"/>
            <a:ext cx="346578" cy="34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7C1649C7-CE5B-4D41-A6E5-D67D01DC8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6484" y="2494693"/>
            <a:ext cx="368570" cy="36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>
            <a:extLst>
              <a:ext uri="{FF2B5EF4-FFF2-40B4-BE49-F238E27FC236}">
                <a16:creationId xmlns:a16="http://schemas.microsoft.com/office/drawing/2014/main" id="{28962DE9-9D0F-804D-A070-0AF1A301F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788" y="3017142"/>
            <a:ext cx="368570" cy="36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F6C6A606-FA2E-734E-9E74-23E8C3643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511" y="1530976"/>
            <a:ext cx="368570" cy="36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Kubeflow">
            <a:extLst>
              <a:ext uri="{FF2B5EF4-FFF2-40B4-BE49-F238E27FC236}">
                <a16:creationId xmlns:a16="http://schemas.microsoft.com/office/drawing/2014/main" id="{09FA8443-4315-2E4D-9363-50802ACEC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237" y="2465585"/>
            <a:ext cx="346578" cy="34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83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277</Words>
  <Application>Microsoft Macintosh PowerPoint</Application>
  <PresentationFormat>Widescreen</PresentationFormat>
  <Paragraphs>93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Times New Roman</vt:lpstr>
      <vt:lpstr>Office</vt:lpstr>
      <vt:lpstr>PowerPoint Presentation</vt:lpstr>
      <vt:lpstr>PowerPoint Presentation</vt:lpstr>
      <vt:lpstr>PowerPoint Presentation</vt:lpstr>
      <vt:lpstr>I_obs vs F_obs</vt:lpstr>
      <vt:lpstr>Current state</vt:lpstr>
      <vt:lpstr>Outlook</vt:lpstr>
      <vt:lpstr>Ice ring score</vt:lpstr>
      <vt:lpstr>Decider model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s363272</dc:creator>
  <cp:lastModifiedBy>s363272</cp:lastModifiedBy>
  <cp:revision>12</cp:revision>
  <dcterms:created xsi:type="dcterms:W3CDTF">2020-11-30T14:59:55Z</dcterms:created>
  <dcterms:modified xsi:type="dcterms:W3CDTF">2020-12-03T10:55:17Z</dcterms:modified>
</cp:coreProperties>
</file>